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</p:sldMasterIdLst>
  <p:notesMasterIdLst>
    <p:notesMasterId r:id="rId34"/>
  </p:notesMasterIdLst>
  <p:handoutMasterIdLst>
    <p:handoutMasterId r:id="rId35"/>
  </p:handoutMasterIdLst>
  <p:sldIdLst>
    <p:sldId id="276" r:id="rId3"/>
    <p:sldId id="332" r:id="rId4"/>
    <p:sldId id="333" r:id="rId5"/>
    <p:sldId id="365" r:id="rId6"/>
    <p:sldId id="363" r:id="rId7"/>
    <p:sldId id="336" r:id="rId8"/>
    <p:sldId id="337" r:id="rId9"/>
    <p:sldId id="340" r:id="rId10"/>
    <p:sldId id="367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70" r:id="rId25"/>
    <p:sldId id="357" r:id="rId26"/>
    <p:sldId id="358" r:id="rId27"/>
    <p:sldId id="359" r:id="rId28"/>
    <p:sldId id="360" r:id="rId29"/>
    <p:sldId id="369" r:id="rId30"/>
    <p:sldId id="362" r:id="rId31"/>
    <p:sldId id="372" r:id="rId32"/>
    <p:sldId id="374" r:id="rId33"/>
  </p:sldIdLst>
  <p:sldSz cx="9144000" cy="6858000" type="screen4x3"/>
  <p:notesSz cx="68199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90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592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62388" y="0"/>
            <a:ext cx="295592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663B9-EE8F-490B-985C-EA593D125C11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1813"/>
            <a:ext cx="295592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62388" y="9421813"/>
            <a:ext cx="295592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7057E-22AE-4E26-8570-1E1E911D8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346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5493" cy="496935"/>
          </a:xfrm>
          <a:prstGeom prst="rect">
            <a:avLst/>
          </a:prstGeom>
        </p:spPr>
        <p:txBody>
          <a:bodyPr vert="horz" lIns="88294" tIns="44147" rIns="88294" bIns="44147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62883" y="1"/>
            <a:ext cx="2955493" cy="496935"/>
          </a:xfrm>
          <a:prstGeom prst="rect">
            <a:avLst/>
          </a:prstGeom>
        </p:spPr>
        <p:txBody>
          <a:bodyPr vert="horz" lIns="88294" tIns="44147" rIns="88294" bIns="44147" rtlCol="0"/>
          <a:lstStyle>
            <a:lvl1pPr algn="r">
              <a:defRPr sz="1200"/>
            </a:lvl1pPr>
          </a:lstStyle>
          <a:p>
            <a:fld id="{F65462A9-929E-4897-A93A-DCDA88CE0495}" type="datetimeFigureOut">
              <a:rPr lang="en-AU" smtClean="0"/>
              <a:t>12/03/2018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294" tIns="44147" rIns="88294" bIns="44147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686" y="4773962"/>
            <a:ext cx="5456530" cy="3904709"/>
          </a:xfrm>
          <a:prstGeom prst="rect">
            <a:avLst/>
          </a:prstGeom>
        </p:spPr>
        <p:txBody>
          <a:bodyPr vert="horz" lIns="88294" tIns="44147" rIns="88294" bIns="4414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765"/>
            <a:ext cx="2955493" cy="496935"/>
          </a:xfrm>
          <a:prstGeom prst="rect">
            <a:avLst/>
          </a:prstGeom>
        </p:spPr>
        <p:txBody>
          <a:bodyPr vert="horz" lIns="88294" tIns="44147" rIns="88294" bIns="44147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62883" y="9421765"/>
            <a:ext cx="2955493" cy="496935"/>
          </a:xfrm>
          <a:prstGeom prst="rect">
            <a:avLst/>
          </a:prstGeom>
        </p:spPr>
        <p:txBody>
          <a:bodyPr vert="horz" lIns="88294" tIns="44147" rIns="88294" bIns="44147" rtlCol="0" anchor="b"/>
          <a:lstStyle>
            <a:lvl1pPr algn="r">
              <a:defRPr sz="1200"/>
            </a:lvl1pPr>
          </a:lstStyle>
          <a:p>
            <a:fld id="{61BDCF91-9C14-425B-BEB3-F9E3802FE4C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1377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C95639-8A85-48E3-9689-C1D31214CF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7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78347" y="980728"/>
            <a:ext cx="6842125" cy="719138"/>
          </a:xfrm>
        </p:spPr>
        <p:txBody>
          <a:bodyPr anchor="ctr"/>
          <a:lstStyle>
            <a:lvl1pPr>
              <a:spcBef>
                <a:spcPts val="600"/>
              </a:spcBef>
              <a:defRPr sz="1800" b="1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30358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78347" y="980728"/>
            <a:ext cx="6842125" cy="719138"/>
          </a:xfrm>
        </p:spPr>
        <p:txBody>
          <a:bodyPr anchor="ctr"/>
          <a:lstStyle>
            <a:lvl1pPr>
              <a:spcBef>
                <a:spcPts val="600"/>
              </a:spcBef>
              <a:defRPr sz="1800" b="1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92954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8313" y="433388"/>
            <a:ext cx="8208962" cy="461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0"/>
          </p:nvPr>
        </p:nvSpPr>
        <p:spPr>
          <a:xfrm>
            <a:off x="468313" y="1227137"/>
            <a:ext cx="8208962" cy="4606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194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65972" y="1227138"/>
            <a:ext cx="3960000" cy="460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4717275" y="1227137"/>
            <a:ext cx="3960000" cy="460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871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475200"/>
            <a:ext cx="8229600" cy="793560"/>
          </a:xfrm>
          <a:prstGeom prst="rect">
            <a:avLst/>
          </a:prstGeom>
        </p:spPr>
        <p:txBody>
          <a:bodyPr/>
          <a:lstStyle>
            <a:lvl1pPr algn="l">
              <a:defRPr sz="3000">
                <a:latin typeface="+mj-lt"/>
                <a:cs typeface="Microsoft Sans Serif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833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7599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360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98986" y="1028733"/>
            <a:ext cx="6893495" cy="960107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600"/>
              </a:spcBef>
              <a:buNone/>
              <a:defRPr sz="1800" baseline="0">
                <a:latin typeface="Arial"/>
                <a:cs typeface="Arial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71224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v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1" y="787400"/>
            <a:ext cx="6893495" cy="30480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600"/>
              </a:spcBef>
              <a:buNone/>
              <a:defRPr sz="1400" baseline="0">
                <a:latin typeface="Arial"/>
                <a:cs typeface="Arial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School of Chemical Engineering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1981201" y="1170305"/>
            <a:ext cx="67167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981200" y="1905000"/>
            <a:ext cx="6400800" cy="609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53328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535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aculty of Engineering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761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576064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+mn-lt"/>
                <a:cs typeface="Microsoft Sans Serif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320480"/>
          </a:xfrm>
          <a:prstGeom prst="rect">
            <a:avLst/>
          </a:prstGeom>
        </p:spPr>
        <p:txBody>
          <a:bodyPr tIns="90000" bIns="90000"/>
          <a:lstStyle>
            <a:lvl1pPr algn="l">
              <a:lnSpc>
                <a:spcPct val="114000"/>
              </a:lnSpc>
              <a:buNone/>
              <a:defRPr sz="1800" baseline="0"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604448" y="5733256"/>
            <a:ext cx="432048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fld id="{C2D2A7BB-0C70-41BE-9C7C-FEEBA85636E4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mmet bold"/>
                <a:ea typeface="+mn-ea"/>
                <a:cs typeface="+mn-cs"/>
              </a:rPr>
              <a:pPr marL="342900" marR="0" indent="-342900" algn="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</a:pPr>
              <a:t>‹#›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mmet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633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8313" y="433388"/>
            <a:ext cx="8208962" cy="461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0"/>
          </p:nvPr>
        </p:nvSpPr>
        <p:spPr>
          <a:xfrm>
            <a:off x="468313" y="1227137"/>
            <a:ext cx="8208962" cy="4606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7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65972" y="1227138"/>
            <a:ext cx="3960000" cy="460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4717275" y="1227137"/>
            <a:ext cx="3960000" cy="460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6526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475200"/>
            <a:ext cx="8229600" cy="793560"/>
          </a:xfrm>
          <a:prstGeom prst="rect">
            <a:avLst/>
          </a:prstGeom>
        </p:spPr>
        <p:txBody>
          <a:bodyPr/>
          <a:lstStyle>
            <a:lvl1pPr algn="l">
              <a:defRPr sz="3000">
                <a:latin typeface="+mj-lt"/>
                <a:cs typeface="Microsoft Sans Serif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69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89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360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98986" y="1028733"/>
            <a:ext cx="6893495" cy="960107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600"/>
              </a:spcBef>
              <a:buNone/>
              <a:defRPr sz="1800" baseline="0">
                <a:latin typeface="Arial"/>
                <a:cs typeface="Arial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0097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v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1" y="787400"/>
            <a:ext cx="6893495" cy="30480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600"/>
              </a:spcBef>
              <a:buNone/>
              <a:defRPr sz="1400" baseline="0">
                <a:latin typeface="Arial"/>
                <a:cs typeface="Arial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School of Chemical Engineering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1981201" y="1170305"/>
            <a:ext cx="67167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981200" y="1905000"/>
            <a:ext cx="6400800" cy="609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691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182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aculty of Engineering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53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Placeholder 2"/>
          <p:cNvSpPr>
            <a:spLocks noGrp="1"/>
          </p:cNvSpPr>
          <p:nvPr>
            <p:ph type="title"/>
          </p:nvPr>
        </p:nvSpPr>
        <p:spPr bwMode="auto">
          <a:xfrm>
            <a:off x="468313" y="433388"/>
            <a:ext cx="82089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sp>
        <p:nvSpPr>
          <p:cNvPr id="1030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468313" y="1225550"/>
            <a:ext cx="8229600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 </a:t>
            </a:r>
          </a:p>
          <a:p>
            <a:pPr lvl="4"/>
            <a:r>
              <a:rPr lang="en-US" altLang="en-US"/>
              <a:t>Fifth level</a:t>
            </a:r>
          </a:p>
          <a:p>
            <a:pPr lvl="3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50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9" r:id="rId8"/>
    <p:sldLayoutId id="2147483670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9pPr>
    </p:titleStyle>
    <p:bodyStyle>
      <a:lvl1pPr marL="342900" indent="-342900" algn="l" rtl="0" eaLnBrk="1" fontAlgn="base" hangingPunct="1">
        <a:spcBef>
          <a:spcPts val="1200"/>
        </a:spcBef>
        <a:spcAft>
          <a:spcPct val="0"/>
        </a:spcAft>
        <a:buFont typeface="Arial" charset="0"/>
        <a:defRPr sz="16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269875" indent="-269875" algn="l" rtl="0" eaLnBrk="1" fontAlgn="base" hangingPunct="1">
        <a:spcBef>
          <a:spcPts val="9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539750" indent="-269875" algn="l" rtl="0" eaLnBrk="1" fontAlgn="base" hangingPunct="1">
        <a:spcBef>
          <a:spcPts val="600"/>
        </a:spcBef>
        <a:spcAft>
          <a:spcPct val="0"/>
        </a:spcAft>
        <a:buFont typeface="Lucida Grande" charset="0"/>
        <a:buChar char="–"/>
        <a:defRPr sz="1600" kern="1200">
          <a:solidFill>
            <a:schemeClr val="tx1"/>
          </a:solidFill>
          <a:latin typeface="+mn-lt"/>
          <a:ea typeface="ヒラギノ角ゴ Pro W3" pitchFamily="-60" charset="-128"/>
          <a:cs typeface="ヒラギノ角ゴ Pro W3" charset="-128"/>
        </a:defRPr>
      </a:lvl3pPr>
      <a:lvl4pPr marL="809625" indent="-269875" algn="l" rtl="0" eaLnBrk="1" fontAlgn="base" hangingPunct="1">
        <a:spcBef>
          <a:spcPts val="600"/>
        </a:spcBef>
        <a:spcAft>
          <a:spcPct val="0"/>
        </a:spcAft>
        <a:buFont typeface="Lucida Grande" charset="0"/>
        <a:buChar char="»"/>
        <a:defRPr sz="1600" kern="1200">
          <a:solidFill>
            <a:schemeClr val="tx1"/>
          </a:solidFill>
          <a:latin typeface="+mn-lt"/>
          <a:ea typeface="ヒラギノ角ゴ Pro W3" pitchFamily="-60" charset="-128"/>
          <a:cs typeface="ヒラギノ角ゴ Pro W3" charset="-128"/>
        </a:defRPr>
      </a:lvl4pPr>
      <a:lvl5pPr marL="1095375" indent="-285750" algn="l" rtl="0" eaLnBrk="1" fontAlgn="base" hangingPunct="1">
        <a:spcBef>
          <a:spcPts val="600"/>
        </a:spcBef>
        <a:spcAft>
          <a:spcPct val="0"/>
        </a:spcAft>
        <a:buFont typeface="Wingdings" charset="2"/>
        <a:buChar char="§"/>
        <a:defRPr sz="1600" kern="1200">
          <a:solidFill>
            <a:schemeClr val="tx1"/>
          </a:solidFill>
          <a:latin typeface="+mn-lt"/>
          <a:ea typeface="ヒラギノ角ゴ Pro W3" pitchFamily="-60" charset="-128"/>
          <a:cs typeface="ヒラギノ角ゴ Pro W3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Placeholder 2"/>
          <p:cNvSpPr>
            <a:spLocks noGrp="1"/>
          </p:cNvSpPr>
          <p:nvPr>
            <p:ph type="title"/>
          </p:nvPr>
        </p:nvSpPr>
        <p:spPr bwMode="auto">
          <a:xfrm>
            <a:off x="468313" y="433388"/>
            <a:ext cx="82089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464"/>
          </a:xfrm>
          <a:prstGeom prst="rect">
            <a:avLst/>
          </a:prstGeom>
        </p:spPr>
      </p:pic>
      <p:sp>
        <p:nvSpPr>
          <p:cNvPr id="1030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468313" y="1225550"/>
            <a:ext cx="8229600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 </a:t>
            </a:r>
          </a:p>
          <a:p>
            <a:pPr lvl="4"/>
            <a:r>
              <a:rPr lang="en-US" altLang="en-US"/>
              <a:t>Fifth level</a:t>
            </a:r>
          </a:p>
          <a:p>
            <a:pPr lvl="3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107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1" r:id="rId8"/>
    <p:sldLayoutId id="2147483692" r:id="rId9"/>
    <p:sldLayoutId id="2147483704" r:id="rId10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9pPr>
    </p:titleStyle>
    <p:bodyStyle>
      <a:lvl1pPr marL="342900" indent="-342900" algn="l" rtl="0" eaLnBrk="1" fontAlgn="base" hangingPunct="1">
        <a:spcBef>
          <a:spcPts val="1200"/>
        </a:spcBef>
        <a:spcAft>
          <a:spcPct val="0"/>
        </a:spcAft>
        <a:buFont typeface="Arial" charset="0"/>
        <a:defRPr sz="16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269875" indent="-269875" algn="l" rtl="0" eaLnBrk="1" fontAlgn="base" hangingPunct="1">
        <a:spcBef>
          <a:spcPts val="9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539750" indent="-269875" algn="l" rtl="0" eaLnBrk="1" fontAlgn="base" hangingPunct="1">
        <a:spcBef>
          <a:spcPts val="600"/>
        </a:spcBef>
        <a:spcAft>
          <a:spcPct val="0"/>
        </a:spcAft>
        <a:buFont typeface="Lucida Grande" charset="0"/>
        <a:buChar char="–"/>
        <a:defRPr sz="1600" kern="1200">
          <a:solidFill>
            <a:schemeClr val="tx1"/>
          </a:solidFill>
          <a:latin typeface="+mn-lt"/>
          <a:ea typeface="ヒラギノ角ゴ Pro W3" pitchFamily="-60" charset="-128"/>
          <a:cs typeface="ヒラギノ角ゴ Pro W3" charset="-128"/>
        </a:defRPr>
      </a:lvl3pPr>
      <a:lvl4pPr marL="809625" indent="-269875" algn="l" rtl="0" eaLnBrk="1" fontAlgn="base" hangingPunct="1">
        <a:spcBef>
          <a:spcPts val="600"/>
        </a:spcBef>
        <a:spcAft>
          <a:spcPct val="0"/>
        </a:spcAft>
        <a:buFont typeface="Lucida Grande" charset="0"/>
        <a:buChar char="»"/>
        <a:defRPr sz="1600" kern="1200">
          <a:solidFill>
            <a:schemeClr val="tx1"/>
          </a:solidFill>
          <a:latin typeface="+mn-lt"/>
          <a:ea typeface="ヒラギノ角ゴ Pro W3" pitchFamily="-60" charset="-128"/>
          <a:cs typeface="ヒラギノ角ゴ Pro W3" charset="-128"/>
        </a:defRPr>
      </a:lvl4pPr>
      <a:lvl5pPr marL="1095375" indent="-285750" algn="l" rtl="0" eaLnBrk="1" fontAlgn="base" hangingPunct="1">
        <a:spcBef>
          <a:spcPts val="600"/>
        </a:spcBef>
        <a:spcAft>
          <a:spcPct val="0"/>
        </a:spcAft>
        <a:buFont typeface="Wingdings" charset="2"/>
        <a:buChar char="§"/>
        <a:defRPr sz="1600" kern="1200">
          <a:solidFill>
            <a:schemeClr val="tx1"/>
          </a:solidFill>
          <a:latin typeface="+mn-lt"/>
          <a:ea typeface="ヒラギノ角ゴ Pro W3" pitchFamily="-60" charset="-128"/>
          <a:cs typeface="ヒラギノ角ゴ Pro W3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23728" y="1052736"/>
            <a:ext cx="6696744" cy="936104"/>
          </a:xfrm>
        </p:spPr>
        <p:txBody>
          <a:bodyPr anchor="b"/>
          <a:lstStyle/>
          <a:p>
            <a:pPr marL="0" indent="0">
              <a:lnSpc>
                <a:spcPct val="150000"/>
              </a:lnSpc>
              <a:spcBef>
                <a:spcPct val="0"/>
              </a:spcBef>
            </a:pPr>
            <a:r>
              <a:rPr lang="en-AU" altLang="en-US" sz="1600" dirty="0">
                <a:latin typeface="Arial" charset="0"/>
                <a:ea typeface="Microsoft Sans Serif" charset="0"/>
                <a:cs typeface="Arial" charset="0"/>
              </a:rPr>
              <a:t>Faculty of Engineering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</a:pPr>
            <a:r>
              <a:rPr lang="en-AU" altLang="en-US" sz="2000" dirty="0">
                <a:latin typeface="Arial" charset="0"/>
                <a:ea typeface="Microsoft Sans Serif" charset="0"/>
                <a:cs typeface="Arial" charset="0"/>
              </a:rPr>
              <a:t>ENGG1000 Engineering Design and Innovation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</a:pPr>
            <a:r>
              <a:rPr lang="en-AU" altLang="en-US" sz="1600" b="0" dirty="0">
                <a:latin typeface="Arial" charset="0"/>
                <a:ea typeface="Microsoft Sans Serif" charset="0"/>
                <a:cs typeface="Arial" charset="0"/>
              </a:rPr>
              <a:t>Semester 1 2018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A56E201-51D3-4FB5-A279-5AF0337F5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3016"/>
            <a:ext cx="9144000" cy="120328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3E1AECE8-93D7-4E31-801A-07BEE4C0D136}"/>
              </a:ext>
            </a:extLst>
          </p:cNvPr>
          <p:cNvSpPr txBox="1">
            <a:spLocks/>
          </p:cNvSpPr>
          <p:nvPr/>
        </p:nvSpPr>
        <p:spPr bwMode="auto">
          <a:xfrm>
            <a:off x="0" y="5157192"/>
            <a:ext cx="9144000" cy="144016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charset="0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269875" indent="-269875" algn="l" rtl="0" eaLnBrk="1" fontAlgn="base" hangingPunct="1">
              <a:spcBef>
                <a:spcPts val="9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539750" indent="-269875" algn="l" rtl="0" eaLnBrk="1" fontAlgn="base" hangingPunct="1">
              <a:spcBef>
                <a:spcPts val="600"/>
              </a:spcBef>
              <a:spcAft>
                <a:spcPct val="0"/>
              </a:spcAft>
              <a:buFont typeface="Lucida Grande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ヒラギノ角ゴ Pro W3" pitchFamily="-60" charset="-128"/>
                <a:cs typeface="ヒラギノ角ゴ Pro W3" charset="-128"/>
              </a:defRPr>
            </a:lvl3pPr>
            <a:lvl4pPr marL="809625" indent="-269875" algn="l" rtl="0" eaLnBrk="1" fontAlgn="base" hangingPunct="1">
              <a:spcBef>
                <a:spcPts val="600"/>
              </a:spcBef>
              <a:spcAft>
                <a:spcPct val="0"/>
              </a:spcAft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ヒラギノ角ゴ Pro W3" pitchFamily="-60" charset="-128"/>
                <a:cs typeface="ヒラギノ角ゴ Pro W3" charset="-128"/>
              </a:defRPr>
            </a:lvl4pPr>
            <a:lvl5pPr marL="1095375" indent="-2857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ヒラギノ角ゴ Pro W3" pitchFamily="-60" charset="-128"/>
                <a:cs typeface="ヒラギノ角ゴ Pro W3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US" sz="1800" dirty="0"/>
              <a:t>Week 03:</a:t>
            </a:r>
          </a:p>
          <a:p>
            <a:pPr marL="0" indent="0" algn="ctr"/>
            <a:r>
              <a:rPr lang="en-US" sz="1800" dirty="0"/>
              <a:t>Engineering Design Process</a:t>
            </a:r>
          </a:p>
          <a:p>
            <a:pPr marL="0" indent="0" algn="ctr"/>
            <a:r>
              <a:rPr lang="en-US" sz="1800" dirty="0"/>
              <a:t>Problem Definition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3E1AECE8-93D7-4E31-801A-07BEE4C0D136}"/>
              </a:ext>
            </a:extLst>
          </p:cNvPr>
          <p:cNvSpPr txBox="1">
            <a:spLocks/>
          </p:cNvSpPr>
          <p:nvPr/>
        </p:nvSpPr>
        <p:spPr bwMode="auto">
          <a:xfrm>
            <a:off x="0" y="2118418"/>
            <a:ext cx="9144000" cy="144016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1200"/>
              </a:spcBef>
              <a:spcAft>
                <a:spcPct val="0"/>
              </a:spcAft>
              <a:buFont typeface="Arial" charset="0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269875" indent="-269875" algn="l" rtl="0" eaLnBrk="1" fontAlgn="base" hangingPunct="1">
              <a:spcBef>
                <a:spcPts val="9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539750" indent="-269875" algn="l" rtl="0" eaLnBrk="1" fontAlgn="base" hangingPunct="1">
              <a:spcBef>
                <a:spcPts val="600"/>
              </a:spcBef>
              <a:spcAft>
                <a:spcPct val="0"/>
              </a:spcAft>
              <a:buFont typeface="Lucida Grande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ヒラギノ角ゴ Pro W3" pitchFamily="-60" charset="-128"/>
                <a:cs typeface="ヒラギノ角ゴ Pro W3" charset="-128"/>
              </a:defRPr>
            </a:lvl3pPr>
            <a:lvl4pPr marL="809625" indent="-269875" algn="l" rtl="0" eaLnBrk="1" fontAlgn="base" hangingPunct="1">
              <a:spcBef>
                <a:spcPts val="600"/>
              </a:spcBef>
              <a:spcAft>
                <a:spcPct val="0"/>
              </a:spcAft>
              <a:buFont typeface="Lucida Grande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ヒラギノ角ゴ Pro W3" pitchFamily="-60" charset="-128"/>
                <a:cs typeface="ヒラギノ角ゴ Pro W3" charset="-128"/>
              </a:defRPr>
            </a:lvl4pPr>
            <a:lvl5pPr marL="1095375" indent="-285750" algn="l" rtl="0" eaLnBrk="1" fontAlgn="base" hangingPunct="1">
              <a:spcBef>
                <a:spcPts val="600"/>
              </a:spcBef>
              <a:spcAft>
                <a:spcPct val="0"/>
              </a:spcAft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ヒラギノ角ゴ Pro W3" pitchFamily="-60" charset="-128"/>
                <a:cs typeface="ヒラギノ角ゴ Pro W3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endParaRPr lang="en-US" sz="1800" dirty="0" smtClean="0"/>
          </a:p>
          <a:p>
            <a:pPr marL="0" indent="0" algn="ctr"/>
            <a:r>
              <a:rPr lang="en-US" sz="1800" dirty="0" smtClean="0"/>
              <a:t>Dr. Ang Liu</a:t>
            </a:r>
          </a:p>
          <a:p>
            <a:pPr marL="0" indent="0" algn="ctr"/>
            <a:r>
              <a:rPr lang="en-US" sz="1800" dirty="0" smtClean="0"/>
              <a:t>Email: ang.liu@unsw.edu.au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0906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923928" y="1340768"/>
            <a:ext cx="1656184" cy="576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prstClr val="white"/>
                </a:solidFill>
              </a:rPr>
              <a:t>OBJECTIVES</a:t>
            </a:r>
            <a:endParaRPr lang="en-AU" sz="1200" dirty="0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1640" y="1268760"/>
            <a:ext cx="1224136" cy="79208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prstClr val="white"/>
                </a:solidFill>
              </a:rPr>
              <a:t>Client’s Request</a:t>
            </a:r>
            <a:endParaRPr lang="en-AU" sz="1200" dirty="0">
              <a:solidFill>
                <a:prstClr val="white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876256" y="2132856"/>
            <a:ext cx="43204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308304" y="1844824"/>
            <a:ext cx="1368152" cy="57606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prstClr val="white"/>
                </a:solidFill>
              </a:rPr>
              <a:t>Problem Statement</a:t>
            </a:r>
            <a:endParaRPr lang="en-AU" sz="1200" b="1" dirty="0">
              <a:solidFill>
                <a:prstClr val="white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16016" y="3212976"/>
            <a:ext cx="115212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7504" y="1432248"/>
            <a:ext cx="936104" cy="72019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AU" sz="1200" b="1" dirty="0" smtClean="0">
                <a:solidFill>
                  <a:srgbClr val="000000"/>
                </a:solidFill>
                <a:latin typeface="Sommet bold"/>
              </a:rPr>
              <a:t>Phase 1: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AU" sz="1200" b="1" dirty="0" smtClean="0">
                <a:solidFill>
                  <a:srgbClr val="000000"/>
                </a:solidFill>
                <a:latin typeface="Sommet bold"/>
              </a:rPr>
              <a:t>Problem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AU" sz="1200" b="1" dirty="0" smtClean="0">
                <a:solidFill>
                  <a:srgbClr val="000000"/>
                </a:solidFill>
                <a:latin typeface="Sommet bold"/>
              </a:rPr>
              <a:t>Definition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043608" y="1700808"/>
            <a:ext cx="288032" cy="0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43808" y="1412776"/>
            <a:ext cx="86409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 smtClean="0">
                <a:solidFill>
                  <a:prstClr val="white"/>
                </a:solidFill>
              </a:rPr>
              <a:t>Objective</a:t>
            </a:r>
          </a:p>
          <a:p>
            <a:pPr algn="ctr"/>
            <a:r>
              <a:rPr lang="en-AU" sz="1000" dirty="0" smtClean="0">
                <a:solidFill>
                  <a:prstClr val="white"/>
                </a:solidFill>
              </a:rPr>
              <a:t>Tree</a:t>
            </a:r>
            <a:endParaRPr lang="en-AU" sz="1000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68144" y="1484784"/>
            <a:ext cx="79208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 smtClean="0">
                <a:solidFill>
                  <a:prstClr val="white"/>
                </a:solidFill>
              </a:rPr>
              <a:t>PCC</a:t>
            </a:r>
            <a:endParaRPr lang="en-AU" sz="1000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868144" y="1988840"/>
            <a:ext cx="1008112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 smtClean="0">
                <a:solidFill>
                  <a:prstClr val="white"/>
                </a:solidFill>
              </a:rPr>
              <a:t>Constraints</a:t>
            </a:r>
            <a:endParaRPr lang="en-AU" sz="1000" dirty="0">
              <a:solidFill>
                <a:prstClr val="white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580112" y="1628800"/>
            <a:ext cx="28803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300192" y="1772816"/>
            <a:ext cx="0" cy="2160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868144" y="2996952"/>
            <a:ext cx="1008112" cy="43204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 smtClean="0">
                <a:solidFill>
                  <a:prstClr val="white"/>
                </a:solidFill>
              </a:rPr>
              <a:t>Establish</a:t>
            </a:r>
          </a:p>
          <a:p>
            <a:pPr algn="ctr"/>
            <a:r>
              <a:rPr lang="en-AU" sz="1000" dirty="0" smtClean="0">
                <a:solidFill>
                  <a:prstClr val="white"/>
                </a:solidFill>
              </a:rPr>
              <a:t>METRICS</a:t>
            </a:r>
            <a:endParaRPr lang="en-AU" sz="1000" dirty="0">
              <a:solidFill>
                <a:prstClr val="white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707904" y="1628800"/>
            <a:ext cx="28803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3" idx="1"/>
          </p:cNvCxnSpPr>
          <p:nvPr/>
        </p:nvCxnSpPr>
        <p:spPr>
          <a:xfrm>
            <a:off x="2555776" y="1628800"/>
            <a:ext cx="28803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452320" y="4941168"/>
            <a:ext cx="1584176" cy="72008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prstClr val="white"/>
                </a:solidFill>
              </a:rPr>
              <a:t>“Short List” of Concepts</a:t>
            </a:r>
            <a:endParaRPr lang="en-AU" sz="1200" b="1" dirty="0">
              <a:solidFill>
                <a:prstClr val="white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460432" y="3212976"/>
            <a:ext cx="0" cy="1728192"/>
          </a:xfrm>
          <a:prstGeom prst="straightConnector1">
            <a:avLst/>
          </a:prstGeom>
          <a:ln w="25400"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716016" y="1988840"/>
            <a:ext cx="0" cy="122413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948264" y="3212976"/>
            <a:ext cx="1512168" cy="0"/>
          </a:xfrm>
          <a:prstGeom prst="straightConnector1">
            <a:avLst/>
          </a:prstGeom>
          <a:ln w="25400">
            <a:solidFill>
              <a:srgbClr val="7030A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107504" y="116632"/>
            <a:ext cx="8856984" cy="504056"/>
          </a:xfrm>
        </p:spPr>
        <p:txBody>
          <a:bodyPr/>
          <a:lstStyle/>
          <a:p>
            <a:r>
              <a:rPr lang="en-AU" sz="3000" dirty="0" smtClean="0">
                <a:latin typeface="+mn-lt"/>
              </a:rPr>
              <a:t>Phase 1: problem definition</a:t>
            </a:r>
            <a:endParaRPr lang="en-AU" sz="3000" dirty="0">
              <a:solidFill>
                <a:schemeClr val="bg1"/>
              </a:solidFill>
              <a:latin typeface="+mn-lt"/>
            </a:endParaRPr>
          </a:p>
          <a:p>
            <a:endParaRPr lang="en-AU" sz="1600" b="1" dirty="0" smtClean="0">
              <a:solidFill>
                <a:schemeClr val="bg1"/>
              </a:solidFill>
              <a:latin typeface="+mn-lt"/>
            </a:endParaRPr>
          </a:p>
          <a:p>
            <a:endParaRPr lang="en-AU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512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923330"/>
          </a:xfrm>
        </p:spPr>
        <p:txBody>
          <a:bodyPr/>
          <a:lstStyle/>
          <a:p>
            <a:r>
              <a:rPr lang="en-AU" dirty="0" smtClean="0"/>
              <a:t>Phase 1: problem definition</a:t>
            </a:r>
            <a:r>
              <a:rPr lang="en-AU" dirty="0"/>
              <a:t/>
            </a:r>
            <a:br>
              <a:rPr lang="en-AU" dirty="0"/>
            </a:br>
            <a:endParaRPr lang="en-AU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323528" y="1268760"/>
            <a:ext cx="8568952" cy="5256584"/>
          </a:xfrm>
        </p:spPr>
        <p:txBody>
          <a:bodyPr/>
          <a:lstStyle/>
          <a:p>
            <a:r>
              <a:rPr lang="en-AU" sz="2000" b="1" dirty="0" err="1" smtClean="0">
                <a:latin typeface="+mn-lt"/>
              </a:rPr>
              <a:t>Dym’s</a:t>
            </a:r>
            <a:r>
              <a:rPr lang="en-AU" sz="2000" b="1" dirty="0" smtClean="0">
                <a:latin typeface="+mn-lt"/>
              </a:rPr>
              <a:t> four parts:</a:t>
            </a:r>
          </a:p>
          <a:p>
            <a:pPr marL="444500" indent="-444500"/>
            <a:r>
              <a:rPr lang="en-AU" sz="2000" dirty="0" smtClean="0">
                <a:latin typeface="+mn-lt"/>
              </a:rPr>
              <a:t>1.1	Clarify </a:t>
            </a:r>
            <a:r>
              <a:rPr lang="en-AU" sz="2000" b="1" dirty="0" smtClean="0">
                <a:latin typeface="+mn-lt"/>
              </a:rPr>
              <a:t>Objectives</a:t>
            </a:r>
            <a:endParaRPr lang="en-AU" sz="2000" dirty="0" smtClean="0">
              <a:latin typeface="+mn-lt"/>
            </a:endParaRPr>
          </a:p>
          <a:p>
            <a:pPr marL="444500" indent="-444500"/>
            <a:r>
              <a:rPr lang="en-AU" sz="2000" dirty="0" smtClean="0">
                <a:latin typeface="+mn-lt"/>
              </a:rPr>
              <a:t>1.2	Establish </a:t>
            </a:r>
            <a:r>
              <a:rPr lang="en-AU" sz="2000" b="1" dirty="0" smtClean="0">
                <a:latin typeface="+mn-lt"/>
              </a:rPr>
              <a:t>Metrics</a:t>
            </a:r>
            <a:r>
              <a:rPr lang="en-AU" sz="2000" dirty="0" smtClean="0">
                <a:latin typeface="+mn-lt"/>
              </a:rPr>
              <a:t> for Objectives</a:t>
            </a:r>
          </a:p>
          <a:p>
            <a:pPr marL="444500" indent="-444500"/>
            <a:r>
              <a:rPr lang="en-AU" sz="2000" dirty="0" smtClean="0">
                <a:latin typeface="+mn-lt"/>
              </a:rPr>
              <a:t>1.3	Identify </a:t>
            </a:r>
            <a:r>
              <a:rPr lang="en-AU" sz="2000" b="1" dirty="0" smtClean="0">
                <a:latin typeface="+mn-lt"/>
              </a:rPr>
              <a:t>Constraints</a:t>
            </a:r>
            <a:endParaRPr lang="en-AU" sz="2000" dirty="0" smtClean="0">
              <a:latin typeface="+mn-lt"/>
            </a:endParaRPr>
          </a:p>
          <a:p>
            <a:pPr marL="444500" indent="-444500"/>
            <a:r>
              <a:rPr lang="en-AU" sz="2000" dirty="0" smtClean="0">
                <a:latin typeface="+mn-lt"/>
              </a:rPr>
              <a:t>1.4	Revise the Client’s Problem Statement</a:t>
            </a:r>
          </a:p>
          <a:p>
            <a:pPr marL="444500" indent="-444500"/>
            <a:endParaRPr lang="en-AU" sz="2000" dirty="0" smtClean="0">
              <a:latin typeface="+mn-lt"/>
            </a:endParaRPr>
          </a:p>
          <a:p>
            <a:pPr marL="444500" indent="-444500"/>
            <a:r>
              <a:rPr lang="en-AU" sz="2000" dirty="0" smtClean="0">
                <a:latin typeface="+mn-lt"/>
              </a:rPr>
              <a:t>Then…..</a:t>
            </a:r>
          </a:p>
          <a:p>
            <a:pPr marL="444500" indent="-444500"/>
            <a:r>
              <a:rPr lang="en-AU" sz="2000" dirty="0" smtClean="0">
                <a:latin typeface="+mn-lt"/>
              </a:rPr>
              <a:t>1.5	Identify the </a:t>
            </a:r>
            <a:r>
              <a:rPr lang="en-AU" sz="2000" b="1" dirty="0" smtClean="0">
                <a:latin typeface="+mn-lt"/>
              </a:rPr>
              <a:t>Functions</a:t>
            </a:r>
            <a:r>
              <a:rPr lang="en-AU" sz="2000" dirty="0" smtClean="0">
                <a:latin typeface="+mn-lt"/>
              </a:rPr>
              <a:t> and </a:t>
            </a:r>
            <a:r>
              <a:rPr lang="en-AU" sz="2000" b="1" dirty="0" smtClean="0">
                <a:latin typeface="+mn-lt"/>
              </a:rPr>
              <a:t>Requirements</a:t>
            </a:r>
          </a:p>
          <a:p>
            <a:pPr marL="444500" indent="-444500"/>
            <a:r>
              <a:rPr lang="en-AU" sz="2000" dirty="0">
                <a:latin typeface="+mn-lt"/>
              </a:rPr>
              <a:t>	</a:t>
            </a:r>
            <a:r>
              <a:rPr lang="en-AU" sz="2000" dirty="0" smtClean="0">
                <a:latin typeface="+mn-lt"/>
                <a:sym typeface="Wingdings" pitchFamily="2" charset="2"/>
              </a:rPr>
              <a:t> Articulate the Problem Definition in </a:t>
            </a:r>
            <a:r>
              <a:rPr lang="en-AU" sz="2000" b="1" dirty="0" smtClean="0">
                <a:latin typeface="+mn-lt"/>
                <a:sym typeface="Wingdings" pitchFamily="2" charset="2"/>
              </a:rPr>
              <a:t>Engineering</a:t>
            </a:r>
            <a:r>
              <a:rPr lang="en-AU" sz="2000" dirty="0" smtClean="0">
                <a:latin typeface="+mn-lt"/>
                <a:sym typeface="Wingdings" pitchFamily="2" charset="2"/>
              </a:rPr>
              <a:t> terms. But not today!  </a:t>
            </a:r>
            <a:endParaRPr lang="en-AU" sz="2000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83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576064"/>
          </a:xfrm>
        </p:spPr>
        <p:txBody>
          <a:bodyPr/>
          <a:lstStyle/>
          <a:p>
            <a:r>
              <a:rPr lang="en-AU" dirty="0" smtClean="0"/>
              <a:t>1.1  Clarify the design objectives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676456" cy="432048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AU" sz="2000" b="1" dirty="0" smtClean="0">
                <a:latin typeface="+mn-lt"/>
              </a:rPr>
              <a:t>Gathering information is </a:t>
            </a:r>
            <a:r>
              <a:rPr lang="en-AU" sz="2000" b="1" dirty="0">
                <a:latin typeface="+mn-lt"/>
              </a:rPr>
              <a:t>the </a:t>
            </a:r>
            <a:r>
              <a:rPr lang="en-AU" sz="2000" b="1" dirty="0" smtClean="0">
                <a:latin typeface="+mn-lt"/>
              </a:rPr>
              <a:t>key:</a:t>
            </a:r>
          </a:p>
          <a:p>
            <a:pPr>
              <a:lnSpc>
                <a:spcPct val="200000"/>
              </a:lnSpc>
              <a:buFontTx/>
              <a:buChar char="-"/>
            </a:pPr>
            <a:r>
              <a:rPr lang="en-AU" sz="2000" dirty="0" smtClean="0">
                <a:latin typeface="+mn-lt"/>
              </a:rPr>
              <a:t>Target </a:t>
            </a:r>
            <a:r>
              <a:rPr lang="en-AU" sz="2000" dirty="0" smtClean="0">
                <a:latin typeface="+mn-lt"/>
              </a:rPr>
              <a:t>customers </a:t>
            </a:r>
            <a:r>
              <a:rPr lang="en-US" altLang="zh-CN" sz="2000" dirty="0" smtClean="0">
                <a:latin typeface="+mn-lt"/>
              </a:rPr>
              <a:t>vs relevant stakeholders </a:t>
            </a:r>
            <a:endParaRPr lang="en-AU" sz="2000" dirty="0" smtClean="0">
              <a:latin typeface="+mn-lt"/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en-AU" sz="2000" dirty="0" smtClean="0">
                <a:latin typeface="+mn-lt"/>
              </a:rPr>
              <a:t>Customer voices: surveys, focus groups, formal interviews, etc</a:t>
            </a:r>
            <a:r>
              <a:rPr lang="en-AU" sz="2000" dirty="0" smtClean="0">
                <a:latin typeface="+mn-lt"/>
              </a:rPr>
              <a:t>.</a:t>
            </a:r>
            <a:endParaRPr lang="en-AU" sz="2000" dirty="0">
              <a:latin typeface="+mn-lt"/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en-AU" sz="2000" dirty="0" smtClean="0">
                <a:latin typeface="+mn-lt"/>
              </a:rPr>
              <a:t>Lead users in the </a:t>
            </a:r>
            <a:r>
              <a:rPr lang="en-AU" sz="2000" dirty="0" smtClean="0">
                <a:latin typeface="+mn-lt"/>
              </a:rPr>
              <a:t>field</a:t>
            </a:r>
          </a:p>
          <a:p>
            <a:pPr marL="285750" indent="-285750">
              <a:lnSpc>
                <a:spcPct val="200000"/>
              </a:lnSpc>
              <a:buFont typeface="Wingdings"/>
              <a:buChar char="à"/>
            </a:pPr>
            <a:r>
              <a:rPr lang="en-AU" sz="2000" dirty="0" smtClean="0">
                <a:latin typeface="+mn-lt"/>
              </a:rPr>
              <a:t>The </a:t>
            </a:r>
            <a:r>
              <a:rPr lang="en-AU" sz="2000" dirty="0">
                <a:latin typeface="+mn-lt"/>
              </a:rPr>
              <a:t>Objective Tree may be a useful tool for you</a:t>
            </a:r>
            <a:r>
              <a:rPr lang="en-AU" sz="2000" dirty="0" smtClean="0">
                <a:latin typeface="+mn-lt"/>
              </a:rPr>
              <a:t>.</a:t>
            </a:r>
            <a:endParaRPr lang="en-AU" dirty="0">
              <a:latin typeface="+mn-lt"/>
            </a:endParaRPr>
          </a:p>
          <a:p>
            <a:pPr>
              <a:buFontTx/>
              <a:buChar char="-"/>
            </a:pPr>
            <a:endParaRPr lang="en-AU" dirty="0" smtClean="0">
              <a:latin typeface="+mn-lt"/>
            </a:endParaRPr>
          </a:p>
          <a:p>
            <a:endParaRPr lang="en-AU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208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576064"/>
          </a:xfrm>
        </p:spPr>
        <p:txBody>
          <a:bodyPr/>
          <a:lstStyle/>
          <a:p>
            <a:r>
              <a:rPr lang="en-AU" sz="2400" i="1" dirty="0" smtClean="0"/>
              <a:t>An Example from Dym - “Design a Safe Ladder”</a:t>
            </a:r>
            <a:endParaRPr lang="en-AU" sz="2400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7544" y="5301208"/>
            <a:ext cx="8229600" cy="792088"/>
          </a:xfrm>
        </p:spPr>
        <p:txBody>
          <a:bodyPr/>
          <a:lstStyle/>
          <a:p>
            <a:pPr marL="0" indent="0"/>
            <a:r>
              <a:rPr lang="en-AU" dirty="0" smtClean="0">
                <a:latin typeface="+mn-lt"/>
              </a:rPr>
              <a:t>An “</a:t>
            </a:r>
            <a:r>
              <a:rPr lang="en-AU" dirty="0" smtClean="0">
                <a:solidFill>
                  <a:srgbClr val="FF0000"/>
                </a:solidFill>
                <a:latin typeface="+mn-lt"/>
              </a:rPr>
              <a:t>Objective Tree</a:t>
            </a:r>
            <a:r>
              <a:rPr lang="en-AU" dirty="0" smtClean="0">
                <a:latin typeface="+mn-lt"/>
              </a:rPr>
              <a:t>” (Dym, Figure 4.1), representing goals for our Device.</a:t>
            </a:r>
          </a:p>
          <a:p>
            <a:pPr marL="0" indent="0"/>
            <a:r>
              <a:rPr lang="en-AU" i="1" dirty="0" smtClean="0">
                <a:latin typeface="+mn-lt"/>
              </a:rPr>
              <a:t>Remember that we </a:t>
            </a:r>
            <a:r>
              <a:rPr lang="en-AU" b="1" i="1" dirty="0" smtClean="0">
                <a:solidFill>
                  <a:srgbClr val="00B050"/>
                </a:solidFill>
                <a:latin typeface="+mn-lt"/>
              </a:rPr>
              <a:t>need solution-independence</a:t>
            </a:r>
            <a:endParaRPr lang="en-AU" i="1" dirty="0" smtClean="0">
              <a:latin typeface="+mn-lt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822310"/>
            <a:ext cx="5760640" cy="4550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295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461665"/>
          </a:xfrm>
        </p:spPr>
        <p:txBody>
          <a:bodyPr/>
          <a:lstStyle/>
          <a:p>
            <a:r>
              <a:rPr lang="en-US" dirty="0" smtClean="0"/>
              <a:t>Who are the real customers?</a:t>
            </a:r>
            <a:endParaRPr lang="en-US" dirty="0"/>
          </a:p>
        </p:txBody>
      </p:sp>
      <p:pic>
        <p:nvPicPr>
          <p:cNvPr id="9218" name="Picture 2" descr="Image result for to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4" b="10601"/>
          <a:stretch/>
        </p:blipFill>
        <p:spPr bwMode="auto">
          <a:xfrm>
            <a:off x="1259632" y="1412776"/>
            <a:ext cx="6902205" cy="421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1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320480"/>
          </a:xfrm>
        </p:spPr>
        <p:txBody>
          <a:bodyPr/>
          <a:lstStyle/>
          <a:p>
            <a:pPr marL="0" indent="0"/>
            <a:r>
              <a:rPr lang="en-AU" sz="2000" dirty="0" smtClean="0">
                <a:latin typeface="+mn-lt"/>
              </a:rPr>
              <a:t>“</a:t>
            </a:r>
            <a:r>
              <a:rPr lang="en-AU" sz="2000" i="1" dirty="0" smtClean="0">
                <a:latin typeface="+mn-lt"/>
              </a:rPr>
              <a:t>First and foremost, a </a:t>
            </a:r>
            <a:r>
              <a:rPr lang="en-AU" sz="2000" b="1" i="1" dirty="0" smtClean="0">
                <a:latin typeface="+mn-lt"/>
              </a:rPr>
              <a:t>metric</a:t>
            </a:r>
            <a:r>
              <a:rPr lang="en-AU" sz="2000" i="1" dirty="0" smtClean="0">
                <a:latin typeface="+mn-lt"/>
              </a:rPr>
              <a:t> should actually </a:t>
            </a:r>
            <a:r>
              <a:rPr lang="en-AU" sz="2000" b="1" i="1" dirty="0" smtClean="0">
                <a:latin typeface="+mn-lt"/>
              </a:rPr>
              <a:t>measure the objective </a:t>
            </a:r>
            <a:r>
              <a:rPr lang="en-AU" sz="2000" i="1" dirty="0" smtClean="0">
                <a:latin typeface="+mn-lt"/>
              </a:rPr>
              <a:t>that the design is supposed to meet.”</a:t>
            </a:r>
          </a:p>
          <a:p>
            <a:r>
              <a:rPr lang="en-AU" dirty="0" smtClean="0">
                <a:latin typeface="+mn-lt"/>
              </a:rPr>
              <a:t>									– </a:t>
            </a:r>
            <a:r>
              <a:rPr lang="en-AU" dirty="0">
                <a:latin typeface="+mn-lt"/>
              </a:rPr>
              <a:t>Dym</a:t>
            </a:r>
          </a:p>
          <a:p>
            <a:pPr marL="0" indent="0">
              <a:lnSpc>
                <a:spcPct val="150000"/>
              </a:lnSpc>
            </a:pPr>
            <a:r>
              <a:rPr lang="en-AU" sz="2000" dirty="0" smtClean="0">
                <a:latin typeface="+mn-lt"/>
              </a:rPr>
              <a:t>Decide what to measure, with respect to the </a:t>
            </a:r>
            <a:r>
              <a:rPr lang="en-AU" sz="2000" dirty="0" smtClean="0">
                <a:latin typeface="+mn-lt"/>
              </a:rPr>
              <a:t>objectives</a:t>
            </a:r>
            <a:r>
              <a:rPr lang="en-AU" sz="2000" dirty="0" smtClean="0">
                <a:latin typeface="+mn-lt"/>
              </a:rPr>
              <a:t>.</a:t>
            </a:r>
          </a:p>
          <a:p>
            <a:pPr marL="0" indent="0">
              <a:lnSpc>
                <a:spcPct val="150000"/>
              </a:lnSpc>
            </a:pPr>
            <a:r>
              <a:rPr lang="en-AU" sz="2000" dirty="0" smtClean="0">
                <a:latin typeface="+mn-lt"/>
              </a:rPr>
              <a:t>Determine the appropriate units (generic categories can be okay).</a:t>
            </a:r>
          </a:p>
          <a:p>
            <a:pPr marL="0" indent="0">
              <a:lnSpc>
                <a:spcPct val="150000"/>
              </a:lnSpc>
            </a:pPr>
            <a:r>
              <a:rPr lang="en-AU" sz="2000" dirty="0" smtClean="0">
                <a:latin typeface="+mn-lt"/>
              </a:rPr>
              <a:t>Make sure the metrics are repeatable and their value unambiguous</a:t>
            </a:r>
            <a:r>
              <a:rPr lang="en-AU" dirty="0" smtClean="0">
                <a:latin typeface="+mn-lt"/>
              </a:rPr>
              <a:t>.</a:t>
            </a:r>
          </a:p>
          <a:p>
            <a:pPr marL="0" indent="0">
              <a:lnSpc>
                <a:spcPct val="150000"/>
              </a:lnSpc>
            </a:pPr>
            <a:r>
              <a:rPr lang="en-AU" sz="800" dirty="0" smtClean="0">
                <a:latin typeface="+mn-lt"/>
              </a:rPr>
              <a:t> </a:t>
            </a:r>
          </a:p>
          <a:p>
            <a:pPr marL="444500" indent="-444500">
              <a:lnSpc>
                <a:spcPct val="150000"/>
              </a:lnSpc>
              <a:buFont typeface="Wingdings"/>
              <a:buChar char="à"/>
              <a:tabLst>
                <a:tab pos="444500" algn="l"/>
              </a:tabLst>
            </a:pPr>
            <a:r>
              <a:rPr lang="en-AU" sz="2000" i="1" dirty="0" smtClean="0">
                <a:latin typeface="+mn-lt"/>
              </a:rPr>
              <a:t>The metrics, like the Objectives must be solution-independent.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576064"/>
          </a:xfrm>
        </p:spPr>
        <p:txBody>
          <a:bodyPr/>
          <a:lstStyle/>
          <a:p>
            <a:r>
              <a:rPr lang="en-AU" sz="2400" dirty="0" smtClean="0"/>
              <a:t>1.2  Establish a set of metrics</a:t>
            </a:r>
            <a:endParaRPr lang="en-AU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895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23528" y="4581128"/>
            <a:ext cx="8496944" cy="1296144"/>
          </a:xfrm>
        </p:spPr>
        <p:txBody>
          <a:bodyPr/>
          <a:lstStyle/>
          <a:p>
            <a:pPr marL="0" indent="0"/>
            <a:r>
              <a:rPr lang="en-AU" dirty="0" smtClean="0">
                <a:latin typeface="+mn-lt"/>
              </a:rPr>
              <a:t>A “PCC” (Dym, Table 4.4), ranking the importance of </a:t>
            </a:r>
            <a:r>
              <a:rPr lang="en-AU" smtClean="0">
                <a:latin typeface="+mn-lt"/>
              </a:rPr>
              <a:t>the  goals </a:t>
            </a:r>
            <a:r>
              <a:rPr lang="en-AU" dirty="0" smtClean="0">
                <a:latin typeface="+mn-lt"/>
              </a:rPr>
              <a:t>for our Device.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AU" dirty="0" smtClean="0">
                <a:latin typeface="+mn-lt"/>
              </a:rPr>
              <a:t>Each objective should come from a common node on the Objective Tree.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AU" dirty="0" smtClean="0">
                <a:latin typeface="+mn-lt"/>
              </a:rPr>
              <a:t>Remember that we do </a:t>
            </a:r>
            <a:r>
              <a:rPr lang="en-AU" b="1" dirty="0" smtClean="0">
                <a:latin typeface="+mn-lt"/>
              </a:rPr>
              <a:t>not</a:t>
            </a:r>
            <a:r>
              <a:rPr lang="en-AU" dirty="0" smtClean="0">
                <a:latin typeface="+mn-lt"/>
              </a:rPr>
              <a:t> weight or scale the objectives…..yet.</a:t>
            </a:r>
          </a:p>
          <a:p>
            <a:pPr marL="0" indent="0"/>
            <a:r>
              <a:rPr lang="en-AU" i="1" dirty="0" smtClean="0">
                <a:latin typeface="+mn-lt"/>
              </a:rPr>
              <a:t> </a:t>
            </a:r>
            <a:endParaRPr lang="en-AU" i="1" dirty="0"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229600" cy="864096"/>
          </a:xfrm>
        </p:spPr>
        <p:txBody>
          <a:bodyPr/>
          <a:lstStyle/>
          <a:p>
            <a:r>
              <a:rPr lang="en-AU" sz="2400" i="1" dirty="0" smtClean="0"/>
              <a:t>A Pairwise Comparison Chart</a:t>
            </a:r>
            <a:br>
              <a:rPr lang="en-AU" sz="2400" i="1" dirty="0" smtClean="0"/>
            </a:br>
            <a:r>
              <a:rPr lang="en-AU" sz="2400" i="1" dirty="0" smtClean="0"/>
              <a:t>as a tool for Prioritising Objectives</a:t>
            </a:r>
            <a:br>
              <a:rPr lang="en-AU" sz="2400" i="1" dirty="0" smtClean="0"/>
            </a:br>
            <a:r>
              <a:rPr lang="en-AU" sz="2400" i="1" dirty="0" smtClean="0"/>
              <a:t/>
            </a:r>
            <a:br>
              <a:rPr lang="en-AU" sz="2400" i="1" dirty="0" smtClean="0"/>
            </a:br>
            <a:r>
              <a:rPr lang="en-AU" sz="1800" b="1" dirty="0" smtClean="0">
                <a:latin typeface="Times New Roman" pitchFamily="18" charset="0"/>
                <a:cs typeface="Times New Roman" pitchFamily="18" charset="0"/>
              </a:rPr>
              <a:t>For the ladder example from Dym:</a:t>
            </a:r>
            <a:endParaRPr lang="en-AU" sz="1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 descr="Screen Shot 2014-08-10 at 11.5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48880"/>
            <a:ext cx="7956376" cy="21986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72608" y="476672"/>
            <a:ext cx="3707904" cy="12557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</a:pPr>
            <a:r>
              <a:rPr lang="en-AU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of 1 - </a:t>
            </a:r>
            <a:r>
              <a:rPr kumimoji="0" lang="en-AU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Row objective preferred over column objective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</a:pPr>
            <a:r>
              <a:rPr lang="en-AU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of 0 – Column objective preferred over row objective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</a:pPr>
            <a:r>
              <a:rPr lang="en-AU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of 0.5 – Objectives valued equally</a:t>
            </a:r>
            <a:endParaRPr kumimoji="0" lang="en-AU" sz="1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15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8640960" cy="864096"/>
          </a:xfrm>
        </p:spPr>
        <p:txBody>
          <a:bodyPr/>
          <a:lstStyle/>
          <a:p>
            <a:r>
              <a:rPr lang="en-AU" sz="2000" i="1" dirty="0">
                <a:sym typeface="Wingdings" pitchFamily="2" charset="2"/>
              </a:rPr>
              <a:t>Now consider the Pairwise Comparison Chart (PCC</a:t>
            </a:r>
            <a:r>
              <a:rPr lang="en-AU" sz="2000" i="1" dirty="0" smtClean="0">
                <a:sym typeface="Wingdings" pitchFamily="2" charset="2"/>
              </a:rPr>
              <a:t>)</a:t>
            </a:r>
            <a:r>
              <a:rPr lang="en-AU" sz="2000" i="1" dirty="0">
                <a:sym typeface="Wingdings" pitchFamily="2" charset="2"/>
              </a:rPr>
              <a:t> </a:t>
            </a:r>
            <a:r>
              <a:rPr lang="en-AU" sz="2000" i="1" dirty="0" smtClean="0">
                <a:sym typeface="Wingdings" pitchFamily="2" charset="2"/>
              </a:rPr>
              <a:t>as </a:t>
            </a:r>
            <a:r>
              <a:rPr lang="en-AU" sz="2000" i="1" dirty="0">
                <a:sym typeface="Wingdings" pitchFamily="2" charset="2"/>
              </a:rPr>
              <a:t>an aid in prioritising the </a:t>
            </a:r>
            <a:r>
              <a:rPr lang="en-AU" sz="2000" i="1" dirty="0" smtClean="0">
                <a:sym typeface="Wingdings" pitchFamily="2" charset="2"/>
              </a:rPr>
              <a:t>Objectives</a:t>
            </a:r>
            <a:r>
              <a:rPr lang="en-AU" sz="2000" i="1" dirty="0" smtClean="0">
                <a:solidFill>
                  <a:schemeClr val="bg1"/>
                </a:solidFill>
                <a:sym typeface="Wingdings" pitchFamily="2" charset="2"/>
              </a:rPr>
              <a:t>.</a:t>
            </a:r>
            <a:endParaRPr lang="en-AU" sz="2000" i="1" dirty="0">
              <a:solidFill>
                <a:schemeClr val="bg1"/>
              </a:solidFill>
            </a:endParaRPr>
          </a:p>
        </p:txBody>
      </p:sp>
      <p:pic>
        <p:nvPicPr>
          <p:cNvPr id="4" name="Picture 3" descr="F1 cornering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24744"/>
            <a:ext cx="7113401" cy="474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9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PCC for the formula car</a:t>
            </a: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r>
              <a:rPr lang="en-AU" dirty="0"/>
              <a:t/>
            </a:r>
            <a:br>
              <a:rPr lang="en-AU" dirty="0"/>
            </a:b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/>
            <a:endParaRPr lang="en-AU" dirty="0">
              <a:solidFill>
                <a:srgbClr val="000000"/>
              </a:solidFill>
            </a:endParaRPr>
          </a:p>
          <a:p>
            <a:pPr marL="0" lvl="0" indent="0"/>
            <a:endParaRPr lang="en-AU" dirty="0">
              <a:solidFill>
                <a:srgbClr val="000000"/>
              </a:solidFill>
            </a:endParaRPr>
          </a:p>
          <a:p>
            <a:pPr marL="0" lvl="0" indent="0"/>
            <a:endParaRPr lang="en-AU" dirty="0" smtClean="0">
              <a:solidFill>
                <a:srgbClr val="000000"/>
              </a:solidFill>
            </a:endParaRPr>
          </a:p>
          <a:p>
            <a:pPr marL="0" lvl="0" indent="0"/>
            <a:endParaRPr lang="en-AU" dirty="0" smtClean="0">
              <a:solidFill>
                <a:srgbClr val="000000"/>
              </a:solidFill>
            </a:endParaRPr>
          </a:p>
          <a:p>
            <a:pPr marL="0" indent="0"/>
            <a:endParaRPr lang="en-AU" dirty="0" smtClean="0"/>
          </a:p>
          <a:p>
            <a:pPr marL="0" indent="0"/>
            <a:r>
              <a:rPr lang="en-AU" dirty="0" smtClean="0"/>
              <a:t>So </a:t>
            </a:r>
            <a:r>
              <a:rPr lang="en-AU" dirty="0" smtClean="0"/>
              <a:t>our </a:t>
            </a:r>
            <a:r>
              <a:rPr lang="en-AU" b="1" dirty="0" smtClean="0"/>
              <a:t>Objectives</a:t>
            </a:r>
            <a:r>
              <a:rPr lang="en-AU" dirty="0" smtClean="0"/>
              <a:t> and associated </a:t>
            </a:r>
            <a:r>
              <a:rPr lang="en-AU" b="1" dirty="0" smtClean="0"/>
              <a:t>Metrics</a:t>
            </a:r>
            <a:r>
              <a:rPr lang="en-AU" dirty="0" smtClean="0"/>
              <a:t>  for this example in order of importance are: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 smtClean="0"/>
              <a:t>Safe		(deceleration force in the event of accident, g)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 smtClean="0"/>
              <a:t>Fast		(lap time, 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/>
              <a:t>Reliable	</a:t>
            </a:r>
            <a:r>
              <a:rPr lang="en-AU" dirty="0" smtClean="0"/>
              <a:t>(distance </a:t>
            </a:r>
            <a:r>
              <a:rPr lang="en-AU" dirty="0"/>
              <a:t>between </a:t>
            </a:r>
            <a:r>
              <a:rPr lang="en-AU" dirty="0" smtClean="0"/>
              <a:t>re-builds, km)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dirty="0" smtClean="0"/>
              <a:t>Frugal	                (fuel consumption, L/100km)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025880"/>
              </p:ext>
            </p:extLst>
          </p:nvPr>
        </p:nvGraphicFramePr>
        <p:xfrm>
          <a:off x="467544" y="1268761"/>
          <a:ext cx="7861638" cy="1887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224"/>
                <a:gridCol w="1029104"/>
                <a:gridCol w="1224136"/>
                <a:gridCol w="1368152"/>
                <a:gridCol w="1224136"/>
                <a:gridCol w="1092886"/>
              </a:tblGrid>
              <a:tr h="403736">
                <a:tc>
                  <a:txBody>
                    <a:bodyPr/>
                    <a:lstStyle/>
                    <a:p>
                      <a:r>
                        <a:rPr lang="en-AU" dirty="0" smtClean="0"/>
                        <a:t>Objectives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mtClean="0"/>
                        <a:t>Fast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Reliable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Economic</a:t>
                      </a:r>
                      <a:r>
                        <a:rPr lang="en-AU" baseline="0" dirty="0" smtClean="0"/>
                        <a:t>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Safe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i="1" dirty="0" smtClean="0"/>
                        <a:t>Score</a:t>
                      </a:r>
                      <a:endParaRPr lang="en-AU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Fast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-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Reliable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-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Economic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-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0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Safe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-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74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3528" y="692696"/>
            <a:ext cx="8085584" cy="6048672"/>
          </a:xfrm>
        </p:spPr>
        <p:txBody>
          <a:bodyPr/>
          <a:lstStyle/>
          <a:p>
            <a:r>
              <a:rPr lang="en-AU" sz="1600" dirty="0" smtClean="0">
                <a:solidFill>
                  <a:srgbClr val="000000"/>
                </a:solidFill>
                <a:latin typeface="+mn-lt"/>
              </a:rPr>
              <a:t>These are the common </a:t>
            </a:r>
            <a:r>
              <a:rPr lang="en-AU" sz="1600" dirty="0" smtClean="0">
                <a:solidFill>
                  <a:srgbClr val="000000"/>
                </a:solidFill>
                <a:latin typeface="+mn-lt"/>
              </a:rPr>
              <a:t>constraints</a:t>
            </a:r>
            <a:endParaRPr lang="en-AU" sz="1600" dirty="0" smtClean="0">
              <a:solidFill>
                <a:srgbClr val="000000"/>
              </a:solidFill>
              <a:latin typeface="+mn-lt"/>
            </a:endParaRPr>
          </a:p>
          <a:p>
            <a:pPr marL="177800" indent="-177800">
              <a:buFont typeface="Arial" pitchFamily="34" charset="0"/>
              <a:buChar char="•"/>
            </a:pPr>
            <a:r>
              <a:rPr lang="en-AU" sz="1600" dirty="0" smtClean="0">
                <a:solidFill>
                  <a:srgbClr val="000000"/>
                </a:solidFill>
                <a:latin typeface="+mn-lt"/>
              </a:rPr>
              <a:t>Cost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AU" sz="1600" dirty="0" smtClean="0">
                <a:solidFill>
                  <a:srgbClr val="000000"/>
                </a:solidFill>
                <a:latin typeface="+mn-lt"/>
              </a:rPr>
              <a:t>Schedule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AU" sz="1600" dirty="0" smtClean="0">
                <a:solidFill>
                  <a:srgbClr val="000000"/>
                </a:solidFill>
                <a:latin typeface="+mn-lt"/>
              </a:rPr>
              <a:t>Government regulation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AU" sz="1600" dirty="0" smtClean="0">
                <a:solidFill>
                  <a:srgbClr val="000000"/>
                </a:solidFill>
                <a:latin typeface="+mn-lt"/>
              </a:rPr>
              <a:t>Weight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AU" sz="1600" dirty="0" smtClean="0">
                <a:solidFill>
                  <a:srgbClr val="000000"/>
                </a:solidFill>
                <a:latin typeface="+mn-lt"/>
              </a:rPr>
              <a:t>Dimension</a:t>
            </a:r>
          </a:p>
          <a:p>
            <a:pPr marL="0" indent="0"/>
            <a:endParaRPr lang="en-AU" sz="1600" b="1" dirty="0" smtClean="0">
              <a:solidFill>
                <a:srgbClr val="FF0000"/>
              </a:solidFill>
              <a:latin typeface="+mn-lt"/>
            </a:endParaRPr>
          </a:p>
          <a:p>
            <a:pPr marL="0" indent="0"/>
            <a:r>
              <a:rPr lang="en-AU" sz="1600" b="1" dirty="0" smtClean="0">
                <a:solidFill>
                  <a:srgbClr val="FF0000"/>
                </a:solidFill>
                <a:latin typeface="+mn-lt"/>
              </a:rPr>
              <a:t>From the Client, the constraints may: </a:t>
            </a:r>
            <a:endParaRPr lang="en-AU" sz="1600" b="1" dirty="0">
              <a:solidFill>
                <a:srgbClr val="FF0000"/>
              </a:solidFill>
              <a:latin typeface="+mn-lt"/>
            </a:endParaRPr>
          </a:p>
          <a:p>
            <a:pPr marL="177800" indent="-177800">
              <a:buFont typeface="Arial" pitchFamily="34" charset="0"/>
              <a:buChar char="•"/>
            </a:pPr>
            <a:r>
              <a:rPr lang="en-AU" sz="1600" dirty="0" smtClean="0">
                <a:solidFill>
                  <a:srgbClr val="000000"/>
                </a:solidFill>
                <a:latin typeface="+mn-lt"/>
              </a:rPr>
              <a:t>Be </a:t>
            </a:r>
            <a:r>
              <a:rPr lang="en-AU" sz="1600" dirty="0" smtClean="0">
                <a:solidFill>
                  <a:srgbClr val="008000"/>
                </a:solidFill>
                <a:latin typeface="+mn-lt"/>
              </a:rPr>
              <a:t>hard</a:t>
            </a:r>
            <a:r>
              <a:rPr lang="en-AU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+mn-lt"/>
              </a:rPr>
              <a:t>or f</a:t>
            </a:r>
            <a:r>
              <a:rPr lang="en-AU" sz="1600" dirty="0" smtClean="0">
                <a:solidFill>
                  <a:srgbClr val="000000"/>
                </a:solidFill>
                <a:latin typeface="+mn-lt"/>
              </a:rPr>
              <a:t>ixed (e.g. size).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AU" sz="1600" dirty="0" smtClean="0">
                <a:solidFill>
                  <a:srgbClr val="000000"/>
                </a:solidFill>
                <a:latin typeface="+mn-lt"/>
              </a:rPr>
              <a:t>Be </a:t>
            </a:r>
            <a:r>
              <a:rPr lang="en-AU" sz="1600" dirty="0" smtClean="0">
                <a:solidFill>
                  <a:srgbClr val="008000"/>
                </a:solidFill>
                <a:latin typeface="+mn-lt"/>
              </a:rPr>
              <a:t>soft</a:t>
            </a:r>
            <a:r>
              <a:rPr lang="en-AU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+mn-lt"/>
              </a:rPr>
              <a:t>or </a:t>
            </a:r>
            <a:r>
              <a:rPr lang="en-AU" sz="1600" dirty="0" smtClean="0">
                <a:solidFill>
                  <a:srgbClr val="000000"/>
                </a:solidFill>
                <a:latin typeface="+mn-lt"/>
              </a:rPr>
              <a:t>negotiable (these need to be established).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AU" sz="1600" dirty="0" smtClean="0">
                <a:solidFill>
                  <a:srgbClr val="000000"/>
                </a:solidFill>
                <a:latin typeface="+mn-lt"/>
              </a:rPr>
              <a:t>Define </a:t>
            </a:r>
            <a:r>
              <a:rPr lang="en-AU" sz="1600" dirty="0">
                <a:solidFill>
                  <a:srgbClr val="000000"/>
                </a:solidFill>
                <a:latin typeface="+mn-lt"/>
              </a:rPr>
              <a:t>Limits </a:t>
            </a:r>
            <a:r>
              <a:rPr lang="en-AU" sz="1600" dirty="0" smtClean="0">
                <a:solidFill>
                  <a:srgbClr val="000000"/>
                </a:solidFill>
                <a:latin typeface="+mn-lt"/>
              </a:rPr>
              <a:t>(e.g. upper/lower bounds of a parameter).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AU" sz="1600" dirty="0" smtClean="0">
                <a:solidFill>
                  <a:srgbClr val="000000"/>
                </a:solidFill>
                <a:latin typeface="+mn-lt"/>
              </a:rPr>
              <a:t>Be </a:t>
            </a:r>
            <a:r>
              <a:rPr lang="en-AU" sz="1600" dirty="0" smtClean="0">
                <a:solidFill>
                  <a:srgbClr val="008000"/>
                </a:solidFill>
                <a:latin typeface="+mn-lt"/>
              </a:rPr>
              <a:t>quantitative</a:t>
            </a:r>
            <a:r>
              <a:rPr lang="en-AU" sz="1600" dirty="0" smtClean="0">
                <a:solidFill>
                  <a:srgbClr val="000000"/>
                </a:solidFill>
                <a:latin typeface="+mn-lt"/>
              </a:rPr>
              <a:t> (i.e. have a number attached).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AU" sz="1600" dirty="0" smtClean="0">
                <a:solidFill>
                  <a:srgbClr val="000000"/>
                </a:solidFill>
                <a:latin typeface="+mn-lt"/>
              </a:rPr>
              <a:t>Be </a:t>
            </a:r>
            <a:r>
              <a:rPr lang="en-AU" sz="1600" dirty="0" smtClean="0">
                <a:solidFill>
                  <a:srgbClr val="008000"/>
                </a:solidFill>
                <a:latin typeface="+mn-lt"/>
              </a:rPr>
              <a:t>qualitative</a:t>
            </a:r>
            <a:r>
              <a:rPr lang="en-AU" sz="1600" dirty="0" smtClean="0">
                <a:solidFill>
                  <a:srgbClr val="000000"/>
                </a:solidFill>
                <a:latin typeface="+mn-lt"/>
              </a:rPr>
              <a:t> (e.g. could be a taste or feel or look).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576064"/>
          </a:xfrm>
        </p:spPr>
        <p:txBody>
          <a:bodyPr/>
          <a:lstStyle/>
          <a:p>
            <a:r>
              <a:rPr lang="en-AU" sz="2400" dirty="0" smtClean="0">
                <a:solidFill>
                  <a:srgbClr val="000000"/>
                </a:solidFill>
              </a:rPr>
              <a:t>1.3  Identifying Constraints</a:t>
            </a:r>
            <a:endParaRPr lang="en-AU" sz="24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836712"/>
            <a:ext cx="4109442" cy="308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4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</a:t>
            </a:r>
            <a:r>
              <a:rPr lang="zh-CN" altLang="en-US" dirty="0" smtClean="0"/>
              <a:t>？</a:t>
            </a:r>
            <a:endParaRPr lang="en-US" dirty="0"/>
          </a:p>
        </p:txBody>
      </p:sp>
      <p:pic>
        <p:nvPicPr>
          <p:cNvPr id="819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6480720" cy="431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621178"/>
            <a:ext cx="823975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Use the verb to </a:t>
            </a:r>
            <a:r>
              <a:rPr lang="en-US" altLang="zh-CN" sz="2000" b="1" dirty="0" smtClean="0">
                <a:solidFill>
                  <a:srgbClr val="FF0000"/>
                </a:solidFill>
                <a:latin typeface="+mn-lt"/>
                <a:cs typeface="+mn-cs"/>
              </a:rPr>
              <a:t>define the problem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cs typeface="+mn-cs"/>
              </a:rPr>
              <a:t> an artifact is intended to solve !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9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229600" cy="576064"/>
          </a:xfrm>
        </p:spPr>
        <p:txBody>
          <a:bodyPr/>
          <a:lstStyle/>
          <a:p>
            <a:r>
              <a:rPr lang="en-AU" sz="2400" i="1" dirty="0">
                <a:solidFill>
                  <a:schemeClr val="bg1"/>
                </a:solidFill>
              </a:rPr>
              <a:t>Constraints versus Objectives?</a:t>
            </a:r>
          </a:p>
        </p:txBody>
      </p:sp>
      <p:pic>
        <p:nvPicPr>
          <p:cNvPr id="2" name="Picture 1" descr="F1 cornering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96752"/>
            <a:ext cx="7113401" cy="474226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220072" y="1199205"/>
            <a:ext cx="1152128" cy="5760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 baseline="0">
                <a:solidFill>
                  <a:schemeClr val="tx1"/>
                </a:solidFill>
                <a:latin typeface="+mn-lt"/>
                <a:ea typeface="+mj-ea"/>
                <a:cs typeface="Microsoft Sans Serif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9pPr>
          </a:lstStyle>
          <a:p>
            <a:r>
              <a:rPr lang="en-AU" sz="2400" i="1" dirty="0">
                <a:solidFill>
                  <a:prstClr val="white"/>
                </a:solidFill>
              </a:rPr>
              <a:t>Weight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28184" y="1758233"/>
            <a:ext cx="2023124" cy="5760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 baseline="0">
                <a:solidFill>
                  <a:schemeClr val="tx1"/>
                </a:solidFill>
                <a:latin typeface="+mn-lt"/>
                <a:ea typeface="+mj-ea"/>
                <a:cs typeface="Microsoft Sans Serif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9pPr>
          </a:lstStyle>
          <a:p>
            <a:r>
              <a:rPr lang="en-AU" sz="2400" i="1" dirty="0">
                <a:solidFill>
                  <a:prstClr val="white"/>
                </a:solidFill>
              </a:rPr>
              <a:t>Engine Size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378693" y="5378981"/>
            <a:ext cx="1841379" cy="5760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 baseline="0">
                <a:solidFill>
                  <a:schemeClr val="tx1"/>
                </a:solidFill>
                <a:latin typeface="+mn-lt"/>
                <a:ea typeface="+mj-ea"/>
                <a:cs typeface="Microsoft Sans Serif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9pPr>
          </a:lstStyle>
          <a:p>
            <a:r>
              <a:rPr lang="en-AU" sz="2400" i="1" dirty="0">
                <a:solidFill>
                  <a:prstClr val="white"/>
                </a:solidFill>
              </a:rPr>
              <a:t>Wheel size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15616" y="2780928"/>
            <a:ext cx="1656184" cy="5760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 baseline="0">
                <a:solidFill>
                  <a:schemeClr val="tx1"/>
                </a:solidFill>
                <a:latin typeface="+mn-lt"/>
                <a:ea typeface="+mj-ea"/>
                <a:cs typeface="Microsoft Sans Serif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9pPr>
          </a:lstStyle>
          <a:p>
            <a:r>
              <a:rPr lang="en-AU" sz="2400" i="1" dirty="0">
                <a:solidFill>
                  <a:prstClr val="white"/>
                </a:solidFill>
              </a:rPr>
              <a:t>Material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46932" y="1504727"/>
            <a:ext cx="1923498" cy="5760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 baseline="0">
                <a:solidFill>
                  <a:schemeClr val="tx1"/>
                </a:solidFill>
                <a:latin typeface="+mn-lt"/>
                <a:ea typeface="+mj-ea"/>
                <a:cs typeface="Microsoft Sans Serif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9pPr>
          </a:lstStyle>
          <a:p>
            <a:r>
              <a:rPr lang="en-AU" sz="2400" i="1" dirty="0">
                <a:solidFill>
                  <a:prstClr val="white"/>
                </a:solidFill>
              </a:rPr>
              <a:t>Dimensions </a:t>
            </a:r>
          </a:p>
          <a:p>
            <a:r>
              <a:rPr lang="en-AU" sz="2400" i="1" dirty="0">
                <a:solidFill>
                  <a:prstClr val="white"/>
                </a:solidFill>
              </a:rPr>
              <a:t>  length</a:t>
            </a:r>
          </a:p>
          <a:p>
            <a:r>
              <a:rPr lang="en-AU" sz="2400" i="1" dirty="0">
                <a:solidFill>
                  <a:prstClr val="white"/>
                </a:solidFill>
              </a:rPr>
              <a:t>  width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357081" y="2492896"/>
            <a:ext cx="2727920" cy="57606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 baseline="0">
                <a:solidFill>
                  <a:schemeClr val="tx1"/>
                </a:solidFill>
                <a:latin typeface="+mn-lt"/>
                <a:ea typeface="+mj-ea"/>
                <a:cs typeface="Microsoft Sans Serif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9pPr>
          </a:lstStyle>
          <a:p>
            <a:r>
              <a:rPr lang="en-AU" sz="2400" i="1" dirty="0">
                <a:solidFill>
                  <a:prstClr val="white"/>
                </a:solidFill>
              </a:rPr>
              <a:t>Fuel tank capacity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822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464496"/>
          </a:xfrm>
        </p:spPr>
        <p:txBody>
          <a:bodyPr/>
          <a:lstStyle/>
          <a:p>
            <a:pPr marL="177800" indent="-177800">
              <a:lnSpc>
                <a:spcPct val="200000"/>
              </a:lnSpc>
              <a:buFont typeface="Arial" pitchFamily="34" charset="0"/>
              <a:buChar char="•"/>
            </a:pPr>
            <a:r>
              <a:rPr lang="en-AU" sz="2000" dirty="0" smtClean="0">
                <a:latin typeface="+mn-lt"/>
              </a:rPr>
              <a:t>Aim for a </a:t>
            </a:r>
            <a:r>
              <a:rPr lang="en-AU" sz="2000" dirty="0">
                <a:latin typeface="+mn-lt"/>
              </a:rPr>
              <a:t>single </a:t>
            </a:r>
            <a:r>
              <a:rPr lang="en-AU" sz="2000" dirty="0" smtClean="0">
                <a:latin typeface="+mn-lt"/>
              </a:rPr>
              <a:t>sentence….or at least a single “paragraph”.</a:t>
            </a:r>
          </a:p>
          <a:p>
            <a:pPr marL="177800" indent="-177800">
              <a:lnSpc>
                <a:spcPct val="200000"/>
              </a:lnSpc>
              <a:buFont typeface="Arial" pitchFamily="34" charset="0"/>
              <a:buChar char="•"/>
            </a:pPr>
            <a:r>
              <a:rPr lang="en-AU" sz="2000" dirty="0" smtClean="0">
                <a:latin typeface="+mn-lt"/>
              </a:rPr>
              <a:t>Try to keep it simple </a:t>
            </a:r>
            <a:r>
              <a:rPr lang="en-AU" sz="2000" dirty="0">
                <a:latin typeface="+mn-lt"/>
              </a:rPr>
              <a:t>(minimum number of </a:t>
            </a:r>
            <a:r>
              <a:rPr lang="en-AU" sz="2000" dirty="0" smtClean="0">
                <a:latin typeface="+mn-lt"/>
              </a:rPr>
              <a:t>words).</a:t>
            </a:r>
          </a:p>
          <a:p>
            <a:pPr marL="177800" indent="-177800">
              <a:lnSpc>
                <a:spcPct val="200000"/>
              </a:lnSpc>
              <a:buFont typeface="Arial" pitchFamily="34" charset="0"/>
              <a:buChar char="•"/>
            </a:pPr>
            <a:r>
              <a:rPr lang="en-AU" sz="2000" dirty="0" smtClean="0">
                <a:latin typeface="+mn-lt"/>
              </a:rPr>
              <a:t>It must be clear and explicit.</a:t>
            </a:r>
          </a:p>
          <a:p>
            <a:pPr marL="177800" indent="-177800">
              <a:lnSpc>
                <a:spcPct val="200000"/>
              </a:lnSpc>
              <a:buFont typeface="Arial" pitchFamily="34" charset="0"/>
              <a:buChar char="•"/>
            </a:pPr>
            <a:r>
              <a:rPr lang="en-AU" sz="2000" dirty="0" smtClean="0">
                <a:latin typeface="+mn-lt"/>
              </a:rPr>
              <a:t>It must be sufficiently </a:t>
            </a:r>
            <a:r>
              <a:rPr lang="en-AU" sz="2000" dirty="0">
                <a:latin typeface="+mn-lt"/>
              </a:rPr>
              <a:t>broad </a:t>
            </a:r>
            <a:r>
              <a:rPr lang="en-AU" sz="2000" dirty="0" smtClean="0">
                <a:latin typeface="+mn-lt"/>
              </a:rPr>
              <a:t>(so as not to overly constrain your potential solutions).</a:t>
            </a:r>
          </a:p>
          <a:p>
            <a:pPr marL="177800" indent="-177800">
              <a:lnSpc>
                <a:spcPct val="200000"/>
              </a:lnSpc>
              <a:buFont typeface="Arial" pitchFamily="34" charset="0"/>
              <a:buChar char="•"/>
            </a:pPr>
            <a:r>
              <a:rPr lang="en-AU" sz="2000" dirty="0" smtClean="0">
                <a:latin typeface="+mn-lt"/>
              </a:rPr>
              <a:t>(Dym:  Write it in terms </a:t>
            </a:r>
            <a:r>
              <a:rPr lang="en-AU" sz="2000" dirty="0">
                <a:latin typeface="+mn-lt"/>
              </a:rPr>
              <a:t>of a function (or functions</a:t>
            </a:r>
            <a:r>
              <a:rPr lang="en-AU" sz="2000" dirty="0" smtClean="0">
                <a:latin typeface="+mn-lt"/>
              </a:rPr>
              <a:t>) </a:t>
            </a:r>
            <a:r>
              <a:rPr lang="en-AU" sz="2000" dirty="0" smtClean="0">
                <a:latin typeface="+mn-lt"/>
                <a:sym typeface="Wingdings" pitchFamily="2" charset="2"/>
              </a:rPr>
              <a:t> But we won’t look at Functions until Phase 2).</a:t>
            </a:r>
            <a:endParaRPr lang="en-AU" sz="2000" dirty="0">
              <a:latin typeface="+mn-lt"/>
            </a:endParaRPr>
          </a:p>
          <a:p>
            <a:endParaRPr lang="en-AU" dirty="0">
              <a:latin typeface="+mn-lt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576064"/>
          </a:xfrm>
        </p:spPr>
        <p:txBody>
          <a:bodyPr/>
          <a:lstStyle/>
          <a:p>
            <a:r>
              <a:rPr lang="en-AU" sz="2400" dirty="0" smtClean="0"/>
              <a:t>1.4  Revise the Client’s Problem Statement</a:t>
            </a:r>
            <a:endParaRPr lang="en-AU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671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upload.wikimedia.org/wikipedia/commons/9/99/Margaret_Mead_(1901-1978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728"/>
            <a:ext cx="2820659" cy="349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tonsofbuzz.com/wp-content/uploads/2016/01/steve-job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980728"/>
            <a:ext cx="3527376" cy="352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74" y="4548608"/>
            <a:ext cx="5051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/>
              <a:t>“What people say, what people do, and </a:t>
            </a:r>
          </a:p>
          <a:p>
            <a:r>
              <a:rPr lang="en-AU" b="1" dirty="0" smtClean="0"/>
              <a:t>what they say they do are entirely different!”</a:t>
            </a:r>
            <a:endParaRPr lang="en-AU" b="1" dirty="0"/>
          </a:p>
        </p:txBody>
      </p:sp>
      <p:sp>
        <p:nvSpPr>
          <p:cNvPr id="8" name="Rectangle 7"/>
          <p:cNvSpPr/>
          <p:nvPr/>
        </p:nvSpPr>
        <p:spPr>
          <a:xfrm>
            <a:off x="5221088" y="4571001"/>
            <a:ext cx="381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 smtClean="0"/>
              <a:t>“Customers </a:t>
            </a:r>
            <a:r>
              <a:rPr lang="en-AU" b="1" dirty="0"/>
              <a:t>don't know what they want until </a:t>
            </a:r>
            <a:r>
              <a:rPr lang="en-AU" b="1" dirty="0" smtClean="0"/>
              <a:t>you show them”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96668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936104"/>
          </a:xfrm>
        </p:spPr>
        <p:txBody>
          <a:bodyPr/>
          <a:lstStyle/>
          <a:p>
            <a:r>
              <a:rPr lang="en-AU" sz="2400" i="1" dirty="0"/>
              <a:t>Having Defined the Problem, now Develop a</a:t>
            </a:r>
            <a:br>
              <a:rPr lang="en-AU" sz="2400" i="1" dirty="0"/>
            </a:br>
            <a:r>
              <a:rPr lang="en-AU" sz="2400" i="1" dirty="0"/>
              <a:t>Problem Statement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013176"/>
          </a:xfrm>
        </p:spPr>
        <p:txBody>
          <a:bodyPr/>
          <a:lstStyle/>
          <a:p>
            <a:r>
              <a:rPr lang="en-AU" b="1" i="1" dirty="0">
                <a:solidFill>
                  <a:srgbClr val="FF0000"/>
                </a:solidFill>
                <a:latin typeface="+mn-lt"/>
              </a:rPr>
              <a:t>Example:  </a:t>
            </a:r>
            <a:r>
              <a:rPr lang="en-AU" b="1" i="1" dirty="0">
                <a:latin typeface="+mn-lt"/>
              </a:rPr>
              <a:t>A Client’s Report:</a:t>
            </a:r>
          </a:p>
          <a:p>
            <a:r>
              <a:rPr lang="en-AU" dirty="0" smtClean="0">
                <a:latin typeface="+mn-lt"/>
              </a:rPr>
              <a:t>“</a:t>
            </a:r>
            <a:r>
              <a:rPr lang="en-AU" dirty="0">
                <a:latin typeface="+mn-lt"/>
              </a:rPr>
              <a:t>In a hot and poor country, food perishes too quickly”.</a:t>
            </a:r>
          </a:p>
          <a:p>
            <a:endParaRPr lang="en-AU" dirty="0">
              <a:latin typeface="+mn-lt"/>
            </a:endParaRPr>
          </a:p>
          <a:p>
            <a:r>
              <a:rPr lang="en-AU" b="1" i="1" dirty="0">
                <a:latin typeface="+mn-lt"/>
              </a:rPr>
              <a:t>A new Engineer’s original attempt at a Problem Statement:</a:t>
            </a:r>
          </a:p>
          <a:p>
            <a:r>
              <a:rPr lang="en-AU" dirty="0" smtClean="0">
                <a:latin typeface="+mn-lt"/>
              </a:rPr>
              <a:t>“</a:t>
            </a:r>
            <a:r>
              <a:rPr lang="en-AU" dirty="0">
                <a:latin typeface="+mn-lt"/>
              </a:rPr>
              <a:t>Design and build a </a:t>
            </a:r>
            <a:r>
              <a:rPr lang="en-AU" dirty="0">
                <a:solidFill>
                  <a:srgbClr val="FF0000"/>
                </a:solidFill>
                <a:latin typeface="+mn-lt"/>
              </a:rPr>
              <a:t>machine</a:t>
            </a:r>
            <a:r>
              <a:rPr lang="en-AU" dirty="0">
                <a:latin typeface="+mn-lt"/>
              </a:rPr>
              <a:t> that keeps food </a:t>
            </a:r>
            <a:r>
              <a:rPr lang="en-AU" dirty="0">
                <a:solidFill>
                  <a:srgbClr val="FF0000"/>
                </a:solidFill>
                <a:latin typeface="+mn-lt"/>
              </a:rPr>
              <a:t>fresh</a:t>
            </a:r>
            <a:r>
              <a:rPr lang="en-AU" dirty="0">
                <a:latin typeface="+mn-lt"/>
              </a:rPr>
              <a:t> and </a:t>
            </a:r>
            <a:r>
              <a:rPr lang="en-AU" dirty="0">
                <a:solidFill>
                  <a:srgbClr val="FF0000"/>
                </a:solidFill>
                <a:latin typeface="+mn-lt"/>
              </a:rPr>
              <a:t>cold</a:t>
            </a:r>
            <a:r>
              <a:rPr lang="en-AU" dirty="0">
                <a:latin typeface="+mn-lt"/>
              </a:rPr>
              <a:t> for </a:t>
            </a:r>
            <a:r>
              <a:rPr lang="en-AU" dirty="0">
                <a:solidFill>
                  <a:srgbClr val="FF0000"/>
                </a:solidFill>
                <a:latin typeface="+mn-lt"/>
              </a:rPr>
              <a:t>under $100</a:t>
            </a:r>
            <a:r>
              <a:rPr lang="en-AU" dirty="0">
                <a:latin typeface="+mn-lt"/>
              </a:rPr>
              <a:t>”.</a:t>
            </a:r>
          </a:p>
          <a:p>
            <a:endParaRPr lang="en-AU" dirty="0">
              <a:latin typeface="+mn-lt"/>
            </a:endParaRPr>
          </a:p>
          <a:p>
            <a:r>
              <a:rPr lang="en-AU" b="1" i="1" dirty="0">
                <a:latin typeface="+mn-lt"/>
              </a:rPr>
              <a:t>What is wrong with this statement?</a:t>
            </a:r>
          </a:p>
          <a:p>
            <a:r>
              <a:rPr lang="en-AU" dirty="0" smtClean="0">
                <a:solidFill>
                  <a:srgbClr val="FF0000"/>
                </a:solidFill>
                <a:latin typeface="+mn-lt"/>
              </a:rPr>
              <a:t>It’s </a:t>
            </a:r>
            <a:r>
              <a:rPr lang="en-AU" dirty="0">
                <a:solidFill>
                  <a:srgbClr val="FF0000"/>
                </a:solidFill>
                <a:latin typeface="+mn-lt"/>
              </a:rPr>
              <a:t>too narrow and specific.</a:t>
            </a:r>
          </a:p>
          <a:p>
            <a:endParaRPr lang="en-A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413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23528" y="360040"/>
            <a:ext cx="4752528" cy="5013176"/>
          </a:xfrm>
        </p:spPr>
        <p:txBody>
          <a:bodyPr/>
          <a:lstStyle/>
          <a:p>
            <a:pPr marL="0" indent="0"/>
            <a:r>
              <a:rPr lang="en-AU" dirty="0" smtClean="0">
                <a:solidFill>
                  <a:srgbClr val="000000"/>
                </a:solidFill>
                <a:latin typeface="+mn-lt"/>
              </a:rPr>
              <a:t>“In a hot and poor country, food perishes too quickly”.</a:t>
            </a:r>
          </a:p>
          <a:p>
            <a:r>
              <a:rPr lang="en-AU" dirty="0" smtClean="0">
                <a:solidFill>
                  <a:srgbClr val="000000"/>
                </a:solidFill>
                <a:latin typeface="+mn-lt"/>
                <a:sym typeface="Wingdings" pitchFamily="2" charset="2"/>
              </a:rPr>
              <a:t>  </a:t>
            </a:r>
            <a:r>
              <a:rPr lang="en-AU" dirty="0" smtClean="0">
                <a:solidFill>
                  <a:srgbClr val="000000"/>
                </a:solidFill>
                <a:latin typeface="+mn-lt"/>
              </a:rPr>
              <a:t>“Design </a:t>
            </a:r>
            <a:r>
              <a:rPr lang="en-AU" dirty="0">
                <a:solidFill>
                  <a:srgbClr val="000000"/>
                </a:solidFill>
                <a:latin typeface="+mn-lt"/>
              </a:rPr>
              <a:t>and build a </a:t>
            </a:r>
            <a:r>
              <a:rPr lang="en-AU" dirty="0">
                <a:solidFill>
                  <a:srgbClr val="FF0000"/>
                </a:solidFill>
                <a:latin typeface="+mn-lt"/>
              </a:rPr>
              <a:t>machine</a:t>
            </a:r>
            <a:r>
              <a:rPr lang="en-AU" dirty="0">
                <a:solidFill>
                  <a:schemeClr val="bg1"/>
                </a:solidFill>
                <a:latin typeface="+mn-lt"/>
              </a:rPr>
              <a:t> </a:t>
            </a:r>
            <a:r>
              <a:rPr lang="en-AU" dirty="0">
                <a:solidFill>
                  <a:srgbClr val="000000"/>
                </a:solidFill>
                <a:latin typeface="+mn-lt"/>
              </a:rPr>
              <a:t>that keeps food </a:t>
            </a:r>
            <a:r>
              <a:rPr lang="en-AU" dirty="0">
                <a:solidFill>
                  <a:srgbClr val="FF0000"/>
                </a:solidFill>
                <a:latin typeface="+mn-lt"/>
              </a:rPr>
              <a:t>fresh</a:t>
            </a:r>
            <a:r>
              <a:rPr lang="en-AU" dirty="0">
                <a:solidFill>
                  <a:schemeClr val="bg1"/>
                </a:solidFill>
                <a:latin typeface="+mn-lt"/>
              </a:rPr>
              <a:t> </a:t>
            </a:r>
            <a:r>
              <a:rPr lang="en-AU" dirty="0">
                <a:solidFill>
                  <a:srgbClr val="000000"/>
                </a:solidFill>
                <a:latin typeface="+mn-lt"/>
              </a:rPr>
              <a:t>and</a:t>
            </a:r>
            <a:r>
              <a:rPr lang="en-AU" dirty="0">
                <a:solidFill>
                  <a:schemeClr val="bg1"/>
                </a:solidFill>
                <a:latin typeface="+mn-lt"/>
              </a:rPr>
              <a:t> </a:t>
            </a:r>
            <a:r>
              <a:rPr lang="en-AU" dirty="0">
                <a:solidFill>
                  <a:srgbClr val="FF0000"/>
                </a:solidFill>
                <a:latin typeface="+mn-lt"/>
              </a:rPr>
              <a:t>cold</a:t>
            </a:r>
            <a:r>
              <a:rPr lang="en-AU" dirty="0">
                <a:solidFill>
                  <a:schemeClr val="bg1"/>
                </a:solidFill>
                <a:latin typeface="+mn-lt"/>
              </a:rPr>
              <a:t> </a:t>
            </a:r>
            <a:r>
              <a:rPr lang="en-AU" dirty="0">
                <a:solidFill>
                  <a:srgbClr val="000000"/>
                </a:solidFill>
                <a:latin typeface="+mn-lt"/>
              </a:rPr>
              <a:t>for</a:t>
            </a:r>
            <a:r>
              <a:rPr lang="en-AU" dirty="0">
                <a:solidFill>
                  <a:schemeClr val="bg1"/>
                </a:solidFill>
                <a:latin typeface="+mn-lt"/>
              </a:rPr>
              <a:t> </a:t>
            </a:r>
            <a:r>
              <a:rPr lang="en-AU" dirty="0">
                <a:solidFill>
                  <a:srgbClr val="FF0000"/>
                </a:solidFill>
                <a:latin typeface="+mn-lt"/>
              </a:rPr>
              <a:t>under $</a:t>
            </a:r>
            <a:r>
              <a:rPr lang="en-AU" dirty="0" smtClean="0">
                <a:solidFill>
                  <a:srgbClr val="FF0000"/>
                </a:solidFill>
                <a:latin typeface="+mn-lt"/>
              </a:rPr>
              <a:t>100</a:t>
            </a:r>
            <a:r>
              <a:rPr lang="en-AU" dirty="0" smtClean="0">
                <a:solidFill>
                  <a:srgbClr val="000000"/>
                </a:solidFill>
                <a:latin typeface="+mn-lt"/>
              </a:rPr>
              <a:t>”.</a:t>
            </a:r>
            <a:endParaRPr lang="en-AU" dirty="0">
              <a:solidFill>
                <a:srgbClr val="000000"/>
              </a:solidFill>
              <a:latin typeface="+mn-lt"/>
            </a:endParaRPr>
          </a:p>
          <a:p>
            <a:endParaRPr lang="en-AU" dirty="0">
              <a:solidFill>
                <a:schemeClr val="bg1"/>
              </a:solidFill>
              <a:latin typeface="+mn-lt"/>
            </a:endParaRPr>
          </a:p>
          <a:p>
            <a:pPr marL="177800" indent="-177800">
              <a:buFont typeface="Arial" pitchFamily="34" charset="0"/>
              <a:buChar char="•"/>
            </a:pPr>
            <a:r>
              <a:rPr lang="en-AU" dirty="0">
                <a:solidFill>
                  <a:srgbClr val="000000"/>
                </a:solidFill>
                <a:latin typeface="+mn-lt"/>
              </a:rPr>
              <a:t>Why does it have to be a </a:t>
            </a:r>
            <a:r>
              <a:rPr lang="en-AU" dirty="0" smtClean="0">
                <a:solidFill>
                  <a:srgbClr val="000000"/>
                </a:solidFill>
                <a:latin typeface="+mn-lt"/>
              </a:rPr>
              <a:t>machine?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AU" dirty="0" smtClean="0">
                <a:solidFill>
                  <a:srgbClr val="000000"/>
                </a:solidFill>
                <a:latin typeface="+mn-lt"/>
              </a:rPr>
              <a:t>Is </a:t>
            </a:r>
            <a:r>
              <a:rPr lang="en-AU" dirty="0">
                <a:solidFill>
                  <a:srgbClr val="000000"/>
                </a:solidFill>
                <a:latin typeface="+mn-lt"/>
              </a:rPr>
              <a:t>cold necessary? </a:t>
            </a:r>
            <a:endParaRPr lang="en-AU" dirty="0" smtClean="0">
              <a:solidFill>
                <a:srgbClr val="000000"/>
              </a:solidFill>
              <a:latin typeface="+mn-lt"/>
            </a:endParaRPr>
          </a:p>
          <a:p>
            <a:pPr marL="177800" indent="-177800">
              <a:buFont typeface="Arial" pitchFamily="34" charset="0"/>
              <a:buChar char="•"/>
            </a:pPr>
            <a:r>
              <a:rPr lang="en-AU" dirty="0" smtClean="0">
                <a:solidFill>
                  <a:srgbClr val="000000"/>
                </a:solidFill>
                <a:latin typeface="+mn-lt"/>
              </a:rPr>
              <a:t>What </a:t>
            </a:r>
            <a:r>
              <a:rPr lang="en-AU" dirty="0">
                <a:solidFill>
                  <a:srgbClr val="000000"/>
                </a:solidFill>
                <a:latin typeface="+mn-lt"/>
              </a:rPr>
              <a:t>do we mean by </a:t>
            </a:r>
            <a:r>
              <a:rPr lang="en-AU" dirty="0" smtClean="0">
                <a:solidFill>
                  <a:srgbClr val="000000"/>
                </a:solidFill>
                <a:latin typeface="+mn-lt"/>
              </a:rPr>
              <a:t>fresh?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en-AU" dirty="0" smtClean="0">
                <a:solidFill>
                  <a:srgbClr val="000000"/>
                </a:solidFill>
                <a:latin typeface="+mn-lt"/>
              </a:rPr>
              <a:t>How </a:t>
            </a:r>
            <a:r>
              <a:rPr lang="en-AU" dirty="0">
                <a:solidFill>
                  <a:srgbClr val="000000"/>
                </a:solidFill>
                <a:latin typeface="+mn-lt"/>
              </a:rPr>
              <a:t>quick is quick? </a:t>
            </a:r>
            <a:endParaRPr lang="en-AU" dirty="0" smtClean="0">
              <a:solidFill>
                <a:srgbClr val="000000"/>
              </a:solidFill>
              <a:latin typeface="+mn-lt"/>
            </a:endParaRPr>
          </a:p>
          <a:p>
            <a:pPr marL="177800" indent="-177800">
              <a:buFont typeface="Arial" pitchFamily="34" charset="0"/>
              <a:buChar char="•"/>
            </a:pPr>
            <a:r>
              <a:rPr lang="en-AU" dirty="0" smtClean="0">
                <a:solidFill>
                  <a:srgbClr val="000000"/>
                </a:solidFill>
                <a:latin typeface="+mn-lt"/>
              </a:rPr>
              <a:t>Why </a:t>
            </a:r>
            <a:r>
              <a:rPr lang="en-AU" dirty="0">
                <a:solidFill>
                  <a:srgbClr val="000000"/>
                </a:solidFill>
                <a:latin typeface="+mn-lt"/>
              </a:rPr>
              <a:t>$100</a:t>
            </a:r>
            <a:r>
              <a:rPr lang="en-AU" dirty="0" smtClean="0">
                <a:solidFill>
                  <a:srgbClr val="000000"/>
                </a:solidFill>
                <a:latin typeface="+mn-lt"/>
              </a:rPr>
              <a:t>?</a:t>
            </a:r>
          </a:p>
          <a:p>
            <a:pPr marL="177800" indent="-177800">
              <a:buFont typeface="Arial" pitchFamily="34" charset="0"/>
              <a:buChar char="•"/>
            </a:pPr>
            <a:endParaRPr lang="en-AU" dirty="0" smtClean="0">
              <a:solidFill>
                <a:srgbClr val="000000"/>
              </a:solidFill>
              <a:latin typeface="+mn-lt"/>
            </a:endParaRPr>
          </a:p>
          <a:p>
            <a:pPr marL="177800" indent="-177800">
              <a:buFont typeface="Arial" pitchFamily="34" charset="0"/>
              <a:buChar char="•"/>
            </a:pPr>
            <a:endParaRPr lang="en-AU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8032" y="515893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b="1" dirty="0">
                <a:solidFill>
                  <a:srgbClr val="000000"/>
                </a:solidFill>
              </a:rPr>
              <a:t>“Design a system to </a:t>
            </a:r>
            <a:r>
              <a:rPr lang="en-AU" b="1" dirty="0" smtClean="0">
                <a:solidFill>
                  <a:srgbClr val="000000"/>
                </a:solidFill>
              </a:rPr>
              <a:t>preserve </a:t>
            </a:r>
            <a:r>
              <a:rPr lang="en-AU" b="1" dirty="0">
                <a:solidFill>
                  <a:srgbClr val="000000"/>
                </a:solidFill>
              </a:rPr>
              <a:t>food </a:t>
            </a:r>
            <a:r>
              <a:rPr lang="en-AU" b="1" dirty="0" smtClean="0">
                <a:solidFill>
                  <a:srgbClr val="000000"/>
                </a:solidFill>
              </a:rPr>
              <a:t>for a long period of time</a:t>
            </a:r>
            <a:r>
              <a:rPr lang="en-AU" b="1" dirty="0" smtClean="0">
                <a:solidFill>
                  <a:srgbClr val="000000"/>
                </a:solidFill>
              </a:rPr>
              <a:t>.</a:t>
            </a:r>
            <a:endParaRPr lang="en-AU" i="1" dirty="0">
              <a:solidFill>
                <a:srgbClr val="000000"/>
              </a:solidFill>
            </a:endParaRPr>
          </a:p>
        </p:txBody>
      </p:sp>
      <p:pic>
        <p:nvPicPr>
          <p:cNvPr id="1026" name="Picture 2" descr="Image result for food preserv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187" y="4240763"/>
            <a:ext cx="2753846" cy="183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an fo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039" y="2037332"/>
            <a:ext cx="3262141" cy="218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87" y="256224"/>
            <a:ext cx="2435324" cy="24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6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576064"/>
          </a:xfrm>
        </p:spPr>
        <p:txBody>
          <a:bodyPr/>
          <a:lstStyle/>
          <a:p>
            <a:r>
              <a:rPr lang="en-AU" sz="2400" dirty="0" smtClean="0"/>
              <a:t>Examples of Problem Statements for Formula SAE</a:t>
            </a:r>
            <a:endParaRPr lang="en-AU" sz="24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328592"/>
          </a:xfrm>
        </p:spPr>
        <p:txBody>
          <a:bodyPr/>
          <a:lstStyle/>
          <a:p>
            <a:pPr marL="0" indent="0"/>
            <a:r>
              <a:rPr lang="en-AU" dirty="0">
                <a:latin typeface="+mn-lt"/>
              </a:rPr>
              <a:t>“Design and construct a </a:t>
            </a:r>
            <a:r>
              <a:rPr lang="en-AU" dirty="0" smtClean="0">
                <a:latin typeface="+mn-lt"/>
              </a:rPr>
              <a:t>racing car.”</a:t>
            </a:r>
            <a:endParaRPr lang="en-AU" dirty="0">
              <a:latin typeface="+mn-lt"/>
            </a:endParaRPr>
          </a:p>
          <a:p>
            <a:pPr marL="0" indent="0"/>
            <a:endParaRPr lang="en-AU" i="1" dirty="0" smtClean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772816"/>
            <a:ext cx="5472608" cy="377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5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576064"/>
          </a:xfrm>
        </p:spPr>
        <p:txBody>
          <a:bodyPr/>
          <a:lstStyle/>
          <a:p>
            <a:r>
              <a:rPr lang="en-AU" sz="2400" dirty="0" smtClean="0"/>
              <a:t>Examples of Problem Statements for Formula SAE</a:t>
            </a:r>
            <a:endParaRPr lang="en-AU" sz="24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1520" y="908720"/>
            <a:ext cx="8640960" cy="5832648"/>
          </a:xfrm>
        </p:spPr>
        <p:txBody>
          <a:bodyPr/>
          <a:lstStyle/>
          <a:p>
            <a:pPr marL="0" indent="0"/>
            <a:r>
              <a:rPr lang="en-AU" dirty="0">
                <a:latin typeface="+mn-lt"/>
              </a:rPr>
              <a:t>“Design and construct a </a:t>
            </a:r>
            <a:r>
              <a:rPr lang="en-AU" dirty="0" smtClean="0">
                <a:latin typeface="+mn-lt"/>
              </a:rPr>
              <a:t>racing car.”</a:t>
            </a:r>
            <a:endParaRPr lang="en-AU" i="1" dirty="0" smtClean="0">
              <a:latin typeface="+mn-lt"/>
            </a:endParaRPr>
          </a:p>
          <a:p>
            <a:pPr marL="0" indent="0"/>
            <a:r>
              <a:rPr lang="en-AU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Vague.</a:t>
            </a:r>
          </a:p>
          <a:p>
            <a:pPr marL="0" indent="0"/>
            <a:r>
              <a:rPr lang="en-AU" dirty="0" smtClean="0">
                <a:latin typeface="+mn-lt"/>
              </a:rPr>
              <a:t>“</a:t>
            </a:r>
            <a:r>
              <a:rPr lang="en-AU" dirty="0">
                <a:latin typeface="+mn-lt"/>
              </a:rPr>
              <a:t>Design and construct a racing car that meets specific client controls concerning speed and cost.</a:t>
            </a:r>
            <a:r>
              <a:rPr lang="en-AU" dirty="0" smtClean="0">
                <a:latin typeface="+mn-lt"/>
              </a:rPr>
              <a:t>”</a:t>
            </a:r>
            <a:endParaRPr lang="en-AU" i="1" dirty="0" smtClean="0">
              <a:latin typeface="+mn-lt"/>
            </a:endParaRPr>
          </a:p>
          <a:p>
            <a:pPr marL="0" indent="0"/>
            <a:r>
              <a:rPr lang="en-AU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Vague.</a:t>
            </a:r>
          </a:p>
          <a:p>
            <a:pPr marL="0" indent="0"/>
            <a:r>
              <a:rPr lang="en-AU" dirty="0" smtClean="0">
                <a:latin typeface="+mn-lt"/>
              </a:rPr>
              <a:t>“Design </a:t>
            </a:r>
            <a:r>
              <a:rPr lang="en-AU" dirty="0">
                <a:latin typeface="+mn-lt"/>
              </a:rPr>
              <a:t>and construct </a:t>
            </a:r>
            <a:r>
              <a:rPr lang="en-AU" dirty="0" smtClean="0">
                <a:latin typeface="+mn-lt"/>
              </a:rPr>
              <a:t>a vehicle for competition that accelerates as quickly as possible in any required direction. Performance must be maximised and cost minimised whilst adhering to the rules regarding size and safety.”</a:t>
            </a:r>
            <a:endParaRPr lang="en-AU" dirty="0">
              <a:latin typeface="+mn-lt"/>
            </a:endParaRPr>
          </a:p>
          <a:p>
            <a:pPr marL="0" indent="0"/>
            <a:r>
              <a:rPr lang="en-AU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Longer but at least has reasonable breadth whilst ensuring that the rules are acknowledged.</a:t>
            </a:r>
          </a:p>
          <a:p>
            <a:pPr marL="0" indent="0"/>
            <a:endParaRPr lang="en-AU" b="1" dirty="0" smtClean="0">
              <a:solidFill>
                <a:srgbClr val="FF0000"/>
              </a:solidFill>
              <a:latin typeface="+mn-lt"/>
            </a:endParaRPr>
          </a:p>
          <a:p>
            <a:pPr marL="0" indent="0"/>
            <a:r>
              <a:rPr lang="en-AU" b="1" dirty="0" smtClean="0">
                <a:solidFill>
                  <a:srgbClr val="FF0000"/>
                </a:solidFill>
                <a:latin typeface="+mn-lt"/>
              </a:rPr>
              <a:t>….Think about incorporating the objectives</a:t>
            </a:r>
          </a:p>
          <a:p>
            <a:endParaRPr lang="en-A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712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576064"/>
          </a:xfrm>
        </p:spPr>
        <p:txBody>
          <a:bodyPr/>
          <a:lstStyle/>
          <a:p>
            <a:r>
              <a:rPr lang="en-AU" dirty="0"/>
              <a:t>Problem </a:t>
            </a:r>
            <a:r>
              <a:rPr lang="en-AU" dirty="0" smtClean="0"/>
              <a:t>Definition </a:t>
            </a:r>
            <a:r>
              <a:rPr lang="en-AU" dirty="0" smtClean="0">
                <a:sym typeface="Wingdings" pitchFamily="2" charset="2"/>
              </a:rPr>
              <a:t></a:t>
            </a:r>
            <a:r>
              <a:rPr lang="en-AU" dirty="0" smtClean="0"/>
              <a:t> Problem </a:t>
            </a:r>
            <a:r>
              <a:rPr lang="en-AU" dirty="0"/>
              <a:t>S</a:t>
            </a:r>
            <a:r>
              <a:rPr lang="en-AU" dirty="0" smtClean="0"/>
              <a:t>tatement</a:t>
            </a:r>
            <a:endParaRPr lang="en-AU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23528" y="1484784"/>
            <a:ext cx="8640960" cy="4530725"/>
          </a:xfrm>
          <a:prstGeom prst="rect">
            <a:avLst/>
          </a:prstGeom>
        </p:spPr>
        <p:txBody>
          <a:bodyPr tIns="90000" bIns="90000"/>
          <a:lstStyle>
            <a:lvl1pPr marL="342900" indent="-342900" algn="l" rtl="0" eaLnBrk="0" fontAlgn="base" hangingPunct="0">
              <a:lnSpc>
                <a:spcPct val="114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65100">
              <a:lnSpc>
                <a:spcPct val="90000"/>
              </a:lnSpc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0000"/>
                </a:solidFill>
                <a:latin typeface="Arial"/>
              </a:rPr>
              <a:t>Problem definition is the process by which you arrive at </a:t>
            </a:r>
            <a:r>
              <a:rPr lang="en-AU" sz="2000" dirty="0" smtClean="0">
                <a:solidFill>
                  <a:srgbClr val="000000"/>
                </a:solidFill>
                <a:latin typeface="Arial"/>
              </a:rPr>
              <a:t>a concrete Problem </a:t>
            </a:r>
            <a:r>
              <a:rPr lang="en-AU" sz="2000" dirty="0">
                <a:solidFill>
                  <a:srgbClr val="000000"/>
                </a:solidFill>
                <a:latin typeface="Arial"/>
              </a:rPr>
              <a:t>S</a:t>
            </a:r>
            <a:r>
              <a:rPr lang="en-AU" sz="2000" dirty="0" smtClean="0">
                <a:solidFill>
                  <a:srgbClr val="000000"/>
                </a:solidFill>
                <a:latin typeface="Arial"/>
              </a:rPr>
              <a:t>tatement.</a:t>
            </a:r>
          </a:p>
          <a:p>
            <a:pPr marL="177800" indent="-165100">
              <a:lnSpc>
                <a:spcPct val="90000"/>
              </a:lnSpc>
              <a:buFont typeface="Arial" pitchFamily="34" charset="0"/>
              <a:buChar char="•"/>
            </a:pPr>
            <a:endParaRPr lang="en-AU" sz="2000" dirty="0" smtClean="0">
              <a:solidFill>
                <a:srgbClr val="000000"/>
              </a:solidFill>
              <a:latin typeface="Arial"/>
            </a:endParaRPr>
          </a:p>
          <a:p>
            <a:pPr marL="177800" indent="-165100">
              <a:lnSpc>
                <a:spcPct val="90000"/>
              </a:lnSpc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0000"/>
                </a:solidFill>
                <a:latin typeface="Arial"/>
              </a:rPr>
              <a:t>Be careful:</a:t>
            </a:r>
          </a:p>
          <a:p>
            <a:pPr marL="12700" indent="0">
              <a:lnSpc>
                <a:spcPct val="90000"/>
              </a:lnSpc>
            </a:pPr>
            <a:r>
              <a:rPr lang="en-AU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AU" sz="2000" dirty="0" smtClean="0">
                <a:solidFill>
                  <a:srgbClr val="000000"/>
                </a:solidFill>
                <a:latin typeface="Arial"/>
              </a:rPr>
              <a:t>    One person’s problem statement is another person’s conceptual design.</a:t>
            </a:r>
          </a:p>
          <a:p>
            <a:pPr marL="177800" indent="-165100">
              <a:lnSpc>
                <a:spcPct val="90000"/>
              </a:lnSpc>
            </a:pPr>
            <a:endParaRPr lang="en-AU" sz="2000" dirty="0" smtClean="0">
              <a:solidFill>
                <a:srgbClr val="000000"/>
              </a:solidFill>
              <a:latin typeface="Arial"/>
            </a:endParaRPr>
          </a:p>
          <a:p>
            <a:pPr marL="12700" indent="0">
              <a:lnSpc>
                <a:spcPct val="90000"/>
              </a:lnSpc>
            </a:pPr>
            <a:endParaRPr lang="en-AU" sz="2000" dirty="0" smtClean="0">
              <a:solidFill>
                <a:srgbClr val="000000"/>
              </a:solidFill>
              <a:latin typeface="Arial"/>
            </a:endParaRPr>
          </a:p>
          <a:p>
            <a:r>
              <a:rPr lang="en-AU" sz="2400" b="1" i="1" dirty="0" smtClean="0">
                <a:solidFill>
                  <a:srgbClr val="000000"/>
                </a:solidFill>
                <a:latin typeface="Arial"/>
              </a:rPr>
              <a:t>How do I write a Problem Statement?</a:t>
            </a:r>
          </a:p>
          <a:p>
            <a:r>
              <a:rPr lang="en-AU" sz="800" b="1" i="1" dirty="0" smtClean="0">
                <a:solidFill>
                  <a:srgbClr val="000000"/>
                </a:solidFill>
                <a:latin typeface="Arial"/>
              </a:rPr>
              <a:t>  </a:t>
            </a:r>
          </a:p>
          <a:p>
            <a:pPr>
              <a:buFont typeface="Arial" pitchFamily="34" charset="0"/>
              <a:buChar char="•"/>
            </a:pPr>
            <a:r>
              <a:rPr lang="en-AU" sz="2000" dirty="0" smtClean="0">
                <a:solidFill>
                  <a:srgbClr val="000000"/>
                </a:solidFill>
                <a:latin typeface="Arial"/>
              </a:rPr>
              <a:t>Think!  Use tools as need-be:</a:t>
            </a:r>
          </a:p>
          <a:p>
            <a:pPr marL="0" indent="0"/>
            <a:r>
              <a:rPr lang="en-AU" sz="800" dirty="0" smtClean="0">
                <a:solidFill>
                  <a:srgbClr val="000000"/>
                </a:solidFill>
                <a:latin typeface="Arial"/>
              </a:rPr>
              <a:t> </a:t>
            </a:r>
          </a:p>
          <a:p>
            <a:pPr lvl="1">
              <a:buFont typeface="Courier New" pitchFamily="49" charset="0"/>
              <a:buChar char="o"/>
            </a:pPr>
            <a:r>
              <a:rPr lang="en-AU" sz="1600" dirty="0" smtClean="0">
                <a:solidFill>
                  <a:srgbClr val="000000"/>
                </a:solidFill>
              </a:rPr>
              <a:t>Listing objectives and constraints (Dym, p.40).</a:t>
            </a:r>
          </a:p>
          <a:p>
            <a:pPr marL="457200" lvl="1" indent="0">
              <a:buFont typeface="Arial" charset="0"/>
              <a:buNone/>
            </a:pPr>
            <a:r>
              <a:rPr lang="en-AU" sz="800" dirty="0" smtClean="0">
                <a:solidFill>
                  <a:srgbClr val="000000"/>
                </a:solidFill>
              </a:rPr>
              <a:t> </a:t>
            </a:r>
          </a:p>
          <a:p>
            <a:pPr lvl="1">
              <a:buFont typeface="Courier New" pitchFamily="49" charset="0"/>
              <a:buChar char="o"/>
            </a:pPr>
            <a:r>
              <a:rPr lang="en-AU" sz="1600" dirty="0" smtClean="0">
                <a:solidFill>
                  <a:srgbClr val="000000"/>
                </a:solidFill>
              </a:rPr>
              <a:t>Statement – Restatement Method (</a:t>
            </a:r>
            <a:r>
              <a:rPr lang="en-AU" sz="1600" dirty="0" err="1" smtClean="0">
                <a:solidFill>
                  <a:srgbClr val="000000"/>
                </a:solidFill>
              </a:rPr>
              <a:t>Voland</a:t>
            </a:r>
            <a:r>
              <a:rPr lang="en-AU" sz="1600" dirty="0" smtClean="0">
                <a:solidFill>
                  <a:srgbClr val="000000"/>
                </a:solidFill>
              </a:rPr>
              <a:t>, p. 92).</a:t>
            </a:r>
          </a:p>
          <a:p>
            <a:pPr marL="177800" indent="-165100">
              <a:lnSpc>
                <a:spcPct val="90000"/>
              </a:lnSpc>
            </a:pPr>
            <a:endParaRPr lang="en-AU" sz="20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595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23528" y="548680"/>
            <a:ext cx="8568952" cy="5544616"/>
          </a:xfrm>
        </p:spPr>
        <p:txBody>
          <a:bodyPr/>
          <a:lstStyle/>
          <a:p>
            <a:r>
              <a:rPr lang="en-AU" b="1" dirty="0">
                <a:latin typeface="+mn-lt"/>
              </a:rPr>
              <a:t>Dym’s four parts of Defining the Problem:</a:t>
            </a:r>
          </a:p>
          <a:p>
            <a:endParaRPr lang="en-AU" b="1" dirty="0">
              <a:latin typeface="+mn-lt"/>
            </a:endParaRPr>
          </a:p>
          <a:p>
            <a:pPr marL="444500" indent="-444500"/>
            <a:r>
              <a:rPr lang="en-AU" dirty="0">
                <a:latin typeface="+mn-lt"/>
              </a:rPr>
              <a:t>1.1	Clarify Objectives.</a:t>
            </a:r>
          </a:p>
          <a:p>
            <a:pPr marL="444500" indent="-444500"/>
            <a:r>
              <a:rPr lang="en-AU" dirty="0">
                <a:latin typeface="+mn-lt"/>
              </a:rPr>
              <a:t>1.2	Establish Metrics for Objectives.</a:t>
            </a:r>
          </a:p>
          <a:p>
            <a:pPr marL="444500" indent="-444500"/>
            <a:r>
              <a:rPr lang="en-AU" dirty="0">
                <a:latin typeface="+mn-lt"/>
              </a:rPr>
              <a:t>1.3	Identify Constraints.</a:t>
            </a:r>
          </a:p>
          <a:p>
            <a:pPr marL="444500" indent="-444500"/>
            <a:r>
              <a:rPr lang="en-AU" dirty="0">
                <a:latin typeface="+mn-lt"/>
              </a:rPr>
              <a:t>1.4	Revise the Client’s Problem Statement.</a:t>
            </a:r>
          </a:p>
          <a:p>
            <a:pPr marL="444500" indent="-444500"/>
            <a:r>
              <a:rPr lang="en-AU" dirty="0">
                <a:latin typeface="+mn-lt"/>
              </a:rPr>
              <a:t>Then…..</a:t>
            </a:r>
          </a:p>
          <a:p>
            <a:pPr marL="444500" indent="-444500"/>
            <a:r>
              <a:rPr lang="en-AU" dirty="0">
                <a:latin typeface="+mn-lt"/>
              </a:rPr>
              <a:t>1.5	Identify the Functions and Requirements</a:t>
            </a:r>
          </a:p>
          <a:p>
            <a:pPr marL="444500" indent="-444500"/>
            <a:r>
              <a:rPr lang="en-AU" dirty="0">
                <a:latin typeface="+mn-lt"/>
              </a:rPr>
              <a:t>	</a:t>
            </a:r>
            <a:r>
              <a:rPr lang="en-AU" dirty="0">
                <a:latin typeface="+mn-lt"/>
                <a:sym typeface="Wingdings" pitchFamily="2" charset="2"/>
              </a:rPr>
              <a:t> Articulate the Problem Definition in </a:t>
            </a:r>
            <a:r>
              <a:rPr lang="en-AU" b="1" dirty="0">
                <a:latin typeface="+mn-lt"/>
                <a:sym typeface="Wingdings" pitchFamily="2" charset="2"/>
              </a:rPr>
              <a:t>Engineering</a:t>
            </a:r>
            <a:r>
              <a:rPr lang="en-AU" dirty="0">
                <a:latin typeface="+mn-lt"/>
                <a:sym typeface="Wingdings" pitchFamily="2" charset="2"/>
              </a:rPr>
              <a:t> terms.	</a:t>
            </a:r>
          </a:p>
          <a:p>
            <a:pPr marL="444500" indent="-444500"/>
            <a:endParaRPr lang="en-AU" b="1" i="1" dirty="0" smtClean="0">
              <a:latin typeface="+mn-lt"/>
              <a:sym typeface="Wingdings" pitchFamily="2" charset="2"/>
            </a:endParaRPr>
          </a:p>
          <a:p>
            <a:pPr marL="444500" indent="-444500"/>
            <a:r>
              <a:rPr lang="en-AU" b="1" i="1" dirty="0" smtClean="0">
                <a:latin typeface="+mn-lt"/>
                <a:sym typeface="Wingdings" pitchFamily="2" charset="2"/>
              </a:rPr>
              <a:t>Leave </a:t>
            </a:r>
            <a:r>
              <a:rPr lang="en-AU" b="1" i="1" dirty="0">
                <a:latin typeface="+mn-lt"/>
                <a:sym typeface="Wingdings" pitchFamily="2" charset="2"/>
              </a:rPr>
              <a:t>this last step alone for a while.</a:t>
            </a:r>
          </a:p>
          <a:p>
            <a:pPr marL="0" indent="0"/>
            <a:r>
              <a:rPr lang="en-AU" b="1" i="1" dirty="0">
                <a:latin typeface="+mn-lt"/>
                <a:sym typeface="Wingdings" pitchFamily="2" charset="2"/>
              </a:rPr>
              <a:t>		For now, concentrate on understanding the problem.</a:t>
            </a:r>
            <a:endParaRPr lang="en-AU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189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the instructions on Moodle carefully!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 prepared for the assessment in Week 4</a:t>
            </a:r>
            <a:endParaRPr lang="en-US" dirty="0"/>
          </a:p>
        </p:txBody>
      </p:sp>
      <p:pic>
        <p:nvPicPr>
          <p:cNvPr id="1026" name="Picture 2" descr="C:\Users\z3519850\Desktop\Course  ENGG1000 Engineering Design  S1  2018 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488442"/>
            <a:ext cx="8496944" cy="245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90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an engineering design problem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412776"/>
            <a:ext cx="8229600" cy="471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AU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Given the customer need of “cure cancer”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can be formulated as a </a:t>
            </a:r>
            <a:r>
              <a:rPr kumimoji="0" lang="en-AU" sz="2000" b="0" i="0" u="sng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biological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problem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Design an experiment to understand how cancer is developed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can be formulated as a </a:t>
            </a:r>
            <a:r>
              <a:rPr kumimoji="0" lang="en-AU" sz="2000" b="0" i="0" u="sng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pharmaceutical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problem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Design a new drug to detain the cancer development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can be formulated as a </a:t>
            </a:r>
            <a:r>
              <a:rPr kumimoji="0" lang="en-AU" sz="2000" b="0" i="0" u="sng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policy making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problem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Design an insurance policy to reduce the cost of treatment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AU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can be formulated as an </a:t>
            </a:r>
            <a:r>
              <a:rPr kumimoji="0" lang="en-AU" sz="2000" b="0" i="0" u="sng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engineering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problem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Design a scanning machine to identify, image stage-1 cancers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Design a big-data platform to analyse risk of developing cancer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Design a medical device to remove cancer completely</a:t>
            </a:r>
          </a:p>
        </p:txBody>
      </p:sp>
    </p:spTree>
    <p:extLst>
      <p:ext uri="{BB962C8B-B14F-4D97-AF65-F5344CB8AC3E}">
        <p14:creationId xmlns:p14="http://schemas.microsoft.com/office/powerpoint/2010/main" val="41163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0000"/>
                </a:solidFill>
              </a:rPr>
              <a:t>Project Bionic Hand </a:t>
            </a:r>
            <a:r>
              <a:rPr lang="en-AU" dirty="0" smtClean="0"/>
              <a:t>- Announcements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 smtClean="0"/>
              <a:t>Technical Stream Enrolment:</a:t>
            </a:r>
            <a:endParaRPr lang="en-US" altLang="en-US" sz="2400" dirty="0"/>
          </a:p>
          <a:p>
            <a:pPr lvl="3">
              <a:lnSpc>
                <a:spcPct val="80000"/>
              </a:lnSpc>
            </a:pPr>
            <a:r>
              <a:rPr lang="en-AU" altLang="en-US" sz="2000" dirty="0" smtClean="0"/>
              <a:t>Enrol by 10pm tonight on Moodle!</a:t>
            </a:r>
            <a:endParaRPr lang="en-US" altLang="en-US" sz="2000" dirty="0"/>
          </a:p>
          <a:p>
            <a:pPr lvl="3">
              <a:lnSpc>
                <a:spcPct val="80000"/>
              </a:lnSpc>
            </a:pPr>
            <a:r>
              <a:rPr lang="en-AU" altLang="en-US" sz="2000" dirty="0" smtClean="0"/>
              <a:t>Aim for a diversity within your team</a:t>
            </a:r>
            <a:endParaRPr lang="en-AU" altLang="en-US" sz="2000" dirty="0"/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 smtClean="0"/>
              <a:t>Technical Streams begin on Thursday at 2pm</a:t>
            </a:r>
          </a:p>
          <a:p>
            <a:pPr lvl="3">
              <a:lnSpc>
                <a:spcPct val="80000"/>
              </a:lnSpc>
            </a:pPr>
            <a:r>
              <a:rPr lang="en-US" altLang="en-US" sz="2000" dirty="0"/>
              <a:t>Biomedical </a:t>
            </a:r>
            <a:r>
              <a:rPr lang="en-US" altLang="en-US" sz="2000" dirty="0"/>
              <a:t>-  Red Centre M032</a:t>
            </a:r>
            <a:endParaRPr lang="en-US" altLang="en-US" sz="2000" dirty="0"/>
          </a:p>
          <a:p>
            <a:pPr lvl="3">
              <a:lnSpc>
                <a:spcPct val="80000"/>
              </a:lnSpc>
            </a:pPr>
            <a:r>
              <a:rPr lang="en-US" altLang="en-US" sz="2000" dirty="0"/>
              <a:t>Mechanical – </a:t>
            </a:r>
            <a:r>
              <a:rPr lang="en-US" altLang="en-US" sz="2000" dirty="0" err="1"/>
              <a:t>Chem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Sci</a:t>
            </a:r>
            <a:r>
              <a:rPr lang="en-US" altLang="en-US" sz="2000" dirty="0"/>
              <a:t> M17</a:t>
            </a:r>
          </a:p>
          <a:p>
            <a:pPr lvl="3">
              <a:lnSpc>
                <a:spcPct val="80000"/>
              </a:lnSpc>
            </a:pPr>
            <a:r>
              <a:rPr lang="en-US" altLang="en-US" sz="2000" dirty="0"/>
              <a:t>Electrical – Lecture room TBC (see Moodle)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 smtClean="0"/>
              <a:t>Mentor Meeting</a:t>
            </a:r>
            <a:endParaRPr lang="en-US" altLang="en-US" sz="2400" dirty="0"/>
          </a:p>
          <a:p>
            <a:pPr lvl="3">
              <a:lnSpc>
                <a:spcPct val="80000"/>
              </a:lnSpc>
            </a:pPr>
            <a:r>
              <a:rPr lang="en-US" altLang="en-US" sz="2000" dirty="0"/>
              <a:t>Monday 4pm or Thursday 4pm this week. See allocation on Moodle</a:t>
            </a:r>
            <a:endParaRPr lang="en-US" altLang="en-US" sz="2000" dirty="0"/>
          </a:p>
          <a:p>
            <a:pPr lvl="3">
              <a:lnSpc>
                <a:spcPct val="80000"/>
              </a:lnSpc>
            </a:pPr>
            <a:r>
              <a:rPr lang="en-US" altLang="en-US" sz="2000" dirty="0"/>
              <a:t>Complete your Team Contract and up-load it to Moodle</a:t>
            </a:r>
          </a:p>
          <a:p>
            <a:pPr lvl="3">
              <a:lnSpc>
                <a:spcPct val="80000"/>
              </a:lnSpc>
            </a:pPr>
            <a:r>
              <a:rPr lang="en-US" altLang="en-US" sz="2000" dirty="0"/>
              <a:t>Next week – Problem Statement Activity</a:t>
            </a:r>
            <a:endParaRPr lang="en-US" altLang="en-US" sz="2000" dirty="0"/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400" dirty="0" smtClean="0"/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 smtClean="0"/>
              <a:t>Next </a:t>
            </a:r>
            <a:r>
              <a:rPr lang="en-US" altLang="en-US" sz="2400" dirty="0" smtClean="0"/>
              <a:t>Monday be here for the Conceptual Design Lecture</a:t>
            </a:r>
            <a:endParaRPr lang="en-US" altLang="en-US" sz="24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549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0000"/>
                </a:solidFill>
              </a:rPr>
              <a:t>Project </a:t>
            </a:r>
            <a:r>
              <a:rPr lang="en-AU" dirty="0" smtClean="0">
                <a:solidFill>
                  <a:srgbClr val="FF0000"/>
                </a:solidFill>
              </a:rPr>
              <a:t>DELTA</a:t>
            </a:r>
            <a:r>
              <a:rPr lang="en-AU" dirty="0" smtClean="0"/>
              <a:t>- </a:t>
            </a:r>
            <a:r>
              <a:rPr lang="en-AU" dirty="0" smtClean="0"/>
              <a:t>Announcements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 smtClean="0"/>
              <a:t>Technical Stream Enrolment:</a:t>
            </a:r>
            <a:endParaRPr lang="en-US" altLang="en-US" sz="2400" dirty="0"/>
          </a:p>
          <a:p>
            <a:pPr lvl="3">
              <a:lnSpc>
                <a:spcPct val="80000"/>
              </a:lnSpc>
            </a:pPr>
            <a:r>
              <a:rPr lang="en-AU" altLang="en-US" sz="2000" dirty="0" smtClean="0"/>
              <a:t>Enrol by 10pm tonight on Moodle!</a:t>
            </a:r>
            <a:endParaRPr lang="en-US" altLang="en-US" sz="2000" dirty="0"/>
          </a:p>
          <a:p>
            <a:pPr lvl="3">
              <a:lnSpc>
                <a:spcPct val="80000"/>
              </a:lnSpc>
            </a:pPr>
            <a:r>
              <a:rPr lang="en-AU" altLang="en-US" sz="2000" dirty="0" smtClean="0"/>
              <a:t>Aim for a diversity within your team</a:t>
            </a:r>
            <a:endParaRPr lang="en-AU" altLang="en-US" sz="2000" dirty="0"/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 smtClean="0"/>
              <a:t>Technical Streams begin on Thursday at 2pm</a:t>
            </a:r>
          </a:p>
          <a:p>
            <a:pPr lvl="3">
              <a:lnSpc>
                <a:spcPct val="80000"/>
              </a:lnSpc>
            </a:pPr>
            <a:r>
              <a:rPr lang="en-US" altLang="en-US" sz="2000" dirty="0"/>
              <a:t>Mechanical – </a:t>
            </a:r>
            <a:r>
              <a:rPr lang="en-US" altLang="en-US" sz="2000" dirty="0" err="1"/>
              <a:t>Chem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Sci</a:t>
            </a:r>
            <a:r>
              <a:rPr lang="en-US" altLang="en-US" sz="2000" dirty="0"/>
              <a:t> M17</a:t>
            </a:r>
          </a:p>
          <a:p>
            <a:pPr lvl="3">
              <a:lnSpc>
                <a:spcPct val="80000"/>
              </a:lnSpc>
            </a:pPr>
            <a:r>
              <a:rPr lang="en-US" altLang="en-US" sz="2000" dirty="0"/>
              <a:t>Electrical – Lecture room TBC (see Moodle)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 smtClean="0"/>
              <a:t>Mentor Meeting</a:t>
            </a:r>
            <a:endParaRPr lang="en-US" altLang="en-US" sz="2400" dirty="0"/>
          </a:p>
          <a:p>
            <a:pPr lvl="3">
              <a:lnSpc>
                <a:spcPct val="80000"/>
              </a:lnSpc>
            </a:pPr>
            <a:r>
              <a:rPr lang="en-US" altLang="en-US" sz="2000" dirty="0" smtClean="0"/>
              <a:t>Team 01-23: Monday 4pm-5pm</a:t>
            </a:r>
          </a:p>
          <a:p>
            <a:pPr lvl="3">
              <a:lnSpc>
                <a:spcPct val="80000"/>
              </a:lnSpc>
            </a:pPr>
            <a:r>
              <a:rPr lang="en-US" altLang="en-US" sz="2000" dirty="0" smtClean="0"/>
              <a:t>Team 24-47: Thursday 4pm-5pm. </a:t>
            </a:r>
            <a:r>
              <a:rPr lang="en-US" altLang="en-US" sz="2000" dirty="0"/>
              <a:t>See allocation on Moodle</a:t>
            </a:r>
            <a:endParaRPr lang="en-US" altLang="en-US" sz="2000" dirty="0"/>
          </a:p>
          <a:p>
            <a:pPr lvl="3">
              <a:lnSpc>
                <a:spcPct val="80000"/>
              </a:lnSpc>
            </a:pPr>
            <a:r>
              <a:rPr lang="en-US" altLang="en-US" sz="2000" dirty="0" smtClean="0"/>
              <a:t>Next </a:t>
            </a:r>
            <a:r>
              <a:rPr lang="en-US" altLang="en-US" sz="2000" dirty="0"/>
              <a:t>week – Problem Statement Activity</a:t>
            </a:r>
            <a:endParaRPr lang="en-US" altLang="en-US" sz="2000" dirty="0"/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400" dirty="0" smtClean="0"/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 smtClean="0"/>
              <a:t>Next </a:t>
            </a:r>
            <a:r>
              <a:rPr lang="en-US" altLang="en-US" sz="2400" dirty="0" smtClean="0"/>
              <a:t>Monday be here for the Conceptual Design Lecture</a:t>
            </a:r>
            <a:endParaRPr lang="en-US" altLang="en-US" sz="24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3767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Values of problem definition</a:t>
            </a:r>
            <a:endParaRPr lang="en-AU" dirty="0"/>
          </a:p>
        </p:txBody>
      </p:sp>
      <p:sp>
        <p:nvSpPr>
          <p:cNvPr id="5" name="Content Placeholder 10"/>
          <p:cNvSpPr>
            <a:spLocks noGrp="1"/>
          </p:cNvSpPr>
          <p:nvPr>
            <p:ph type="body" idx="10"/>
          </p:nvPr>
        </p:nvSpPr>
        <p:spPr>
          <a:xfrm>
            <a:off x="4715198" y="1414363"/>
            <a:ext cx="4105274" cy="4606925"/>
          </a:xfrm>
        </p:spPr>
        <p:txBody>
          <a:bodyPr>
            <a:normAutofit/>
          </a:bodyPr>
          <a:lstStyle/>
          <a:p>
            <a:r>
              <a:rPr lang="en-US" b="1" dirty="0" smtClean="0"/>
              <a:t>Design a MP3 player?</a:t>
            </a:r>
          </a:p>
          <a:p>
            <a:pPr lvl="1"/>
            <a:r>
              <a:rPr lang="en-US" dirty="0" smtClean="0"/>
              <a:t>Storage capacity</a:t>
            </a:r>
          </a:p>
          <a:p>
            <a:pPr lvl="1"/>
            <a:r>
              <a:rPr lang="en-US" dirty="0" smtClean="0"/>
              <a:t>Upload speed</a:t>
            </a:r>
          </a:p>
          <a:p>
            <a:pPr lvl="1"/>
            <a:r>
              <a:rPr lang="en-US" dirty="0" smtClean="0"/>
              <a:t>Sound quality</a:t>
            </a:r>
          </a:p>
          <a:p>
            <a:pPr lvl="1"/>
            <a:r>
              <a:rPr lang="en-US" dirty="0" smtClean="0"/>
              <a:t>Size and weight</a:t>
            </a:r>
          </a:p>
          <a:p>
            <a:pPr lvl="1"/>
            <a:r>
              <a:rPr lang="en-US" dirty="0" smtClean="0"/>
              <a:t>Battery life </a:t>
            </a:r>
          </a:p>
          <a:p>
            <a:endParaRPr lang="en-US" dirty="0" smtClean="0"/>
          </a:p>
          <a:p>
            <a:r>
              <a:rPr lang="en-US" b="1" dirty="0" smtClean="0"/>
              <a:t>Carry 1,000 songs in pocket? </a:t>
            </a:r>
          </a:p>
          <a:p>
            <a:pPr lvl="1"/>
            <a:r>
              <a:rPr lang="en-US" dirty="0" smtClean="0"/>
              <a:t>Where to find and download 1,000 songs?</a:t>
            </a:r>
          </a:p>
          <a:p>
            <a:pPr lvl="1"/>
            <a:r>
              <a:rPr lang="en-US" dirty="0" smtClean="0"/>
              <a:t>How to organize the 1,000 songs?</a:t>
            </a:r>
          </a:p>
          <a:p>
            <a:pPr lvl="1"/>
            <a:r>
              <a:rPr lang="en-US" dirty="0" smtClean="0"/>
              <a:t>How to pay for the 1,000 songs</a:t>
            </a:r>
          </a:p>
        </p:txBody>
      </p:sp>
      <p:pic>
        <p:nvPicPr>
          <p:cNvPr id="6" name="Picture 4" descr="http://www.autographsystems.com/apple/images/ipod200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7" r="15562"/>
          <a:stretch/>
        </p:blipFill>
        <p:spPr bwMode="auto">
          <a:xfrm>
            <a:off x="251520" y="1124744"/>
            <a:ext cx="4289989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72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259176"/>
            <a:ext cx="8229600" cy="79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 baseline="0">
                <a:solidFill>
                  <a:schemeClr val="tx1"/>
                </a:solidFill>
                <a:latin typeface="+mn-lt"/>
                <a:ea typeface="+mj-ea"/>
                <a:cs typeface="Microsoft Sans Serif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 smtClean="0"/>
              <a:t>Good problem definition leads to innovation</a:t>
            </a:r>
            <a:endParaRPr lang="en-US" dirty="0"/>
          </a:p>
        </p:txBody>
      </p:sp>
      <p:pic>
        <p:nvPicPr>
          <p:cNvPr id="5" name="Picture 2" descr="Image result for rs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268760"/>
            <a:ext cx="2265988" cy="151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44"/>
          <p:cNvGrpSpPr>
            <a:grpSpLocks/>
          </p:cNvGrpSpPr>
          <p:nvPr/>
        </p:nvGrpSpPr>
        <p:grpSpPr bwMode="auto">
          <a:xfrm>
            <a:off x="395536" y="1268760"/>
            <a:ext cx="5435778" cy="4706408"/>
            <a:chOff x="533400" y="990600"/>
            <a:chExt cx="5754921" cy="498273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3400" y="990600"/>
              <a:ext cx="266858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5801" y="2705506"/>
              <a:ext cx="2533650" cy="1535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5801" y="4306456"/>
              <a:ext cx="2819400" cy="1666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" name="Group 35"/>
            <p:cNvGrpSpPr>
              <a:grpSpLocks/>
            </p:cNvGrpSpPr>
            <p:nvPr/>
          </p:nvGrpSpPr>
          <p:grpSpPr bwMode="auto">
            <a:xfrm>
              <a:off x="3354121" y="1257026"/>
              <a:ext cx="2934200" cy="991065"/>
              <a:chOff x="3595460" y="1257026"/>
              <a:chExt cx="2934931" cy="991065"/>
            </a:xfrm>
          </p:grpSpPr>
          <p:sp>
            <p:nvSpPr>
              <p:cNvPr id="13" name="Right Arrow 32"/>
              <p:cNvSpPr>
                <a:spLocks noChangeArrowheads="1"/>
              </p:cNvSpPr>
              <p:nvPr/>
            </p:nvSpPr>
            <p:spPr bwMode="auto">
              <a:xfrm flipH="1">
                <a:off x="3595460" y="1257026"/>
                <a:ext cx="2934931" cy="991065"/>
              </a:xfrm>
              <a:prstGeom prst="rightArrow">
                <a:avLst>
                  <a:gd name="adj1" fmla="val 50000"/>
                  <a:gd name="adj2" fmla="val 49992"/>
                </a:avLst>
              </a:prstGeom>
              <a:ln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eaLnBrk="0" hangingPunct="0"/>
                <a:endParaRPr lang="en-US" sz="1100" b="1">
                  <a:solidFill>
                    <a:prstClr val="black"/>
                  </a:solidFill>
                  <a:latin typeface="Verdana" pitchFamily="34" charset="0"/>
                  <a:cs typeface="Arial" charset="0"/>
                </a:endParaRPr>
              </a:p>
            </p:txBody>
          </p:sp>
          <p:sp>
            <p:nvSpPr>
              <p:cNvPr id="14" name="TextBox 36"/>
              <p:cNvSpPr txBox="1">
                <a:spLocks noChangeArrowheads="1"/>
              </p:cNvSpPr>
              <p:nvPr/>
            </p:nvSpPr>
            <p:spPr bwMode="auto">
              <a:xfrm>
                <a:off x="4096286" y="1485734"/>
                <a:ext cx="2176044" cy="5539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>
                    <a:solidFill>
                      <a:prstClr val="black"/>
                    </a:solidFill>
                    <a:cs typeface="Arial" charset="0"/>
                  </a:rPr>
                  <a:t>Adjust towards the most </a:t>
                </a:r>
              </a:p>
              <a:p>
                <a:r>
                  <a:rPr lang="en-US" sz="1400" b="1" dirty="0" smtClean="0">
                    <a:solidFill>
                      <a:prstClr val="black"/>
                    </a:solidFill>
                    <a:cs typeface="Arial" charset="0"/>
                  </a:rPr>
                  <a:t>comfortable position</a:t>
                </a:r>
                <a:endParaRPr lang="en-US" sz="1400" b="1" dirty="0">
                  <a:solidFill>
                    <a:prstClr val="black"/>
                  </a:solidFill>
                  <a:cs typeface="Arial" charset="0"/>
                </a:endParaRPr>
              </a:p>
            </p:txBody>
          </p:sp>
        </p:grpSp>
        <p:sp>
          <p:nvSpPr>
            <p:cNvPr id="11" name="Down Arrow 36"/>
            <p:cNvSpPr>
              <a:spLocks noChangeArrowheads="1"/>
            </p:cNvSpPr>
            <p:nvPr/>
          </p:nvSpPr>
          <p:spPr bwMode="auto">
            <a:xfrm>
              <a:off x="1562100" y="2070100"/>
              <a:ext cx="484188" cy="979488"/>
            </a:xfrm>
            <a:prstGeom prst="downArrow">
              <a:avLst>
                <a:gd name="adj1" fmla="val 50000"/>
                <a:gd name="adj2" fmla="val 50105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4000">
                <a:solidFill>
                  <a:prstClr val="black"/>
                </a:solidFill>
                <a:latin typeface="Verdana" pitchFamily="34" charset="0"/>
                <a:cs typeface="Arial" charset="0"/>
              </a:endParaRPr>
            </a:p>
          </p:txBody>
        </p:sp>
        <p:sp>
          <p:nvSpPr>
            <p:cNvPr id="12" name="Down Arrow 37"/>
            <p:cNvSpPr>
              <a:spLocks noChangeArrowheads="1"/>
            </p:cNvSpPr>
            <p:nvPr/>
          </p:nvSpPr>
          <p:spPr bwMode="auto">
            <a:xfrm>
              <a:off x="1562100" y="4083050"/>
              <a:ext cx="484188" cy="979488"/>
            </a:xfrm>
            <a:prstGeom prst="downArrow">
              <a:avLst>
                <a:gd name="adj1" fmla="val 50000"/>
                <a:gd name="adj2" fmla="val 50105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4000">
                <a:solidFill>
                  <a:prstClr val="black"/>
                </a:solidFill>
                <a:latin typeface="Verdana" pitchFamily="34" charset="0"/>
                <a:cs typeface="Arial" charset="0"/>
              </a:endParaRPr>
            </a:p>
          </p:txBody>
        </p:sp>
      </p:grpSp>
      <p:grpSp>
        <p:nvGrpSpPr>
          <p:cNvPr id="15" name="Group 61"/>
          <p:cNvGrpSpPr/>
          <p:nvPr/>
        </p:nvGrpSpPr>
        <p:grpSpPr>
          <a:xfrm>
            <a:off x="4139952" y="3608644"/>
            <a:ext cx="3684213" cy="2576405"/>
            <a:chOff x="5007925" y="3912109"/>
            <a:chExt cx="3611256" cy="2724921"/>
          </a:xfrm>
        </p:grpSpPr>
        <p:sp>
          <p:nvSpPr>
            <p:cNvPr id="16" name="Rectangle 30"/>
            <p:cNvSpPr>
              <a:spLocks noChangeArrowheads="1"/>
            </p:cNvSpPr>
            <p:nvPr/>
          </p:nvSpPr>
          <p:spPr bwMode="auto">
            <a:xfrm>
              <a:off x="5007925" y="3912109"/>
              <a:ext cx="3611256" cy="2365682"/>
            </a:xfrm>
            <a:prstGeom prst="rect">
              <a:avLst/>
            </a:prstGeom>
            <a:solidFill>
              <a:srgbClr val="CCFFCC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sz="4000">
                <a:solidFill>
                  <a:prstClr val="black"/>
                </a:solidFill>
                <a:latin typeface="Verdana" pitchFamily="34" charset="0"/>
                <a:cs typeface="Arial" charset="0"/>
              </a:endParaRPr>
            </a:p>
          </p:txBody>
        </p:sp>
        <p:grpSp>
          <p:nvGrpSpPr>
            <p:cNvPr id="17" name="Group 43"/>
            <p:cNvGrpSpPr>
              <a:grpSpLocks/>
            </p:cNvGrpSpPr>
            <p:nvPr/>
          </p:nvGrpSpPr>
          <p:grpSpPr bwMode="auto">
            <a:xfrm>
              <a:off x="5162159" y="3912109"/>
              <a:ext cx="3360943" cy="2257607"/>
              <a:chOff x="3914008" y="1190359"/>
              <a:chExt cx="5563367" cy="3726129"/>
            </a:xfrm>
          </p:grpSpPr>
          <p:pic>
            <p:nvPicPr>
              <p:cNvPr id="19" name="Picture 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rot="440954">
                <a:off x="3941763" y="3402013"/>
                <a:ext cx="1169987" cy="5476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6075363" y="2478088"/>
                <a:ext cx="1084262" cy="1376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직사각형 4"/>
              <p:cNvSpPr/>
              <p:nvPr/>
            </p:nvSpPr>
            <p:spPr bwMode="auto">
              <a:xfrm>
                <a:off x="4034217" y="4436371"/>
                <a:ext cx="5428266" cy="48011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Arial" charset="0"/>
                  <a:ea typeface="Gulim" pitchFamily="34" charset="-127"/>
                  <a:cs typeface="Arial" charset="0"/>
                </a:endParaRPr>
              </a:p>
            </p:txBody>
          </p:sp>
          <p:sp>
            <p:nvSpPr>
              <p:cNvPr id="22" name="L 도형 5"/>
              <p:cNvSpPr/>
              <p:nvPr/>
            </p:nvSpPr>
            <p:spPr bwMode="auto">
              <a:xfrm>
                <a:off x="4577788" y="4060197"/>
                <a:ext cx="136514" cy="465268"/>
              </a:xfrm>
              <a:prstGeom prst="corner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Arial" charset="0"/>
                  <a:ea typeface="Gulim" pitchFamily="34" charset="-127"/>
                  <a:cs typeface="Arial" charset="0"/>
                </a:endParaRPr>
              </a:p>
            </p:txBody>
          </p:sp>
          <p:sp>
            <p:nvSpPr>
              <p:cNvPr id="23" name="L 도형 6"/>
              <p:cNvSpPr/>
              <p:nvPr/>
            </p:nvSpPr>
            <p:spPr bwMode="auto">
              <a:xfrm rot="16200000">
                <a:off x="8602991" y="4368131"/>
                <a:ext cx="371224" cy="126584"/>
              </a:xfrm>
              <a:prstGeom prst="corner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Arial" charset="0"/>
                  <a:ea typeface="Gulim" pitchFamily="34" charset="-127"/>
                  <a:cs typeface="Arial" charset="0"/>
                </a:endParaRPr>
              </a:p>
            </p:txBody>
          </p:sp>
          <p:sp>
            <p:nvSpPr>
              <p:cNvPr id="24" name="직사각형 7"/>
              <p:cNvSpPr/>
              <p:nvPr/>
            </p:nvSpPr>
            <p:spPr bwMode="auto">
              <a:xfrm rot="232083">
                <a:off x="3982093" y="4079996"/>
                <a:ext cx="5495282" cy="94044"/>
              </a:xfrm>
              <a:prstGeom prst="rect">
                <a:avLst/>
              </a:prstGeom>
              <a:solidFill>
                <a:schemeClr val="accent3">
                  <a:lumMod val="6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Arial" charset="0"/>
                  <a:ea typeface="Gulim" pitchFamily="34" charset="-127"/>
                  <a:cs typeface="Arial" charset="0"/>
                </a:endParaRPr>
              </a:p>
            </p:txBody>
          </p:sp>
          <p:sp>
            <p:nvSpPr>
              <p:cNvPr id="25" name="직사각형 8"/>
              <p:cNvSpPr/>
              <p:nvPr/>
            </p:nvSpPr>
            <p:spPr bwMode="auto">
              <a:xfrm>
                <a:off x="8437392" y="4631883"/>
                <a:ext cx="310257" cy="69295"/>
              </a:xfrm>
              <a:prstGeom prst="rect">
                <a:avLst/>
              </a:prstGeom>
              <a:solidFill>
                <a:schemeClr val="accent3">
                  <a:lumMod val="6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Arial" charset="0"/>
                  <a:ea typeface="Gulim" pitchFamily="34" charset="-127"/>
                  <a:cs typeface="Arial" charset="0"/>
                </a:endParaRPr>
              </a:p>
            </p:txBody>
          </p:sp>
          <p:sp>
            <p:nvSpPr>
              <p:cNvPr id="26" name="직사각형 9"/>
              <p:cNvSpPr/>
              <p:nvPr/>
            </p:nvSpPr>
            <p:spPr bwMode="auto">
              <a:xfrm>
                <a:off x="4699409" y="4631883"/>
                <a:ext cx="310257" cy="69295"/>
              </a:xfrm>
              <a:prstGeom prst="rect">
                <a:avLst/>
              </a:prstGeom>
              <a:solidFill>
                <a:schemeClr val="accent3">
                  <a:lumMod val="6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Arial" charset="0"/>
                  <a:ea typeface="Gulim" pitchFamily="34" charset="-127"/>
                  <a:cs typeface="Arial" charset="0"/>
                </a:endParaRPr>
              </a:p>
            </p:txBody>
          </p:sp>
          <p:sp>
            <p:nvSpPr>
              <p:cNvPr id="27" name="직사각형 10"/>
              <p:cNvSpPr/>
              <p:nvPr/>
            </p:nvSpPr>
            <p:spPr bwMode="auto">
              <a:xfrm>
                <a:off x="4848333" y="4579911"/>
                <a:ext cx="136513" cy="336577"/>
              </a:xfrm>
              <a:prstGeom prst="rect">
                <a:avLst/>
              </a:prstGeom>
              <a:solidFill>
                <a:schemeClr val="accent3">
                  <a:lumMod val="6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Arial" charset="0"/>
                  <a:ea typeface="Gulim" pitchFamily="34" charset="-127"/>
                  <a:cs typeface="Arial" charset="0"/>
                </a:endParaRPr>
              </a:p>
            </p:txBody>
          </p:sp>
          <p:sp>
            <p:nvSpPr>
              <p:cNvPr id="28" name="직사각형 11"/>
              <p:cNvSpPr/>
              <p:nvPr/>
            </p:nvSpPr>
            <p:spPr bwMode="auto">
              <a:xfrm>
                <a:off x="8444838" y="4579911"/>
                <a:ext cx="136514" cy="336577"/>
              </a:xfrm>
              <a:prstGeom prst="rect">
                <a:avLst/>
              </a:prstGeom>
              <a:solidFill>
                <a:schemeClr val="accent3">
                  <a:lumMod val="6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Arial" charset="0"/>
                  <a:ea typeface="Gulim" pitchFamily="34" charset="-127"/>
                  <a:cs typeface="Arial" charset="0"/>
                </a:endParaRPr>
              </a:p>
            </p:txBody>
          </p:sp>
          <p:sp>
            <p:nvSpPr>
              <p:cNvPr id="29" name="직사각형 12"/>
              <p:cNvSpPr/>
              <p:nvPr/>
            </p:nvSpPr>
            <p:spPr bwMode="auto">
              <a:xfrm>
                <a:off x="4577788" y="4532890"/>
                <a:ext cx="136514" cy="23758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Arial" charset="0"/>
                  <a:ea typeface="Gulim" pitchFamily="34" charset="-127"/>
                  <a:cs typeface="Arial" charset="0"/>
                </a:endParaRPr>
              </a:p>
            </p:txBody>
          </p:sp>
          <p:sp>
            <p:nvSpPr>
              <p:cNvPr id="30" name="직사각형 13"/>
              <p:cNvSpPr/>
              <p:nvPr/>
            </p:nvSpPr>
            <p:spPr bwMode="auto">
              <a:xfrm>
                <a:off x="8725311" y="4617034"/>
                <a:ext cx="134031" cy="24005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  <a:latin typeface="Arial" charset="0"/>
                  <a:ea typeface="Gulim" pitchFamily="34" charset="-127"/>
                  <a:cs typeface="Arial" charset="0"/>
                </a:endParaRPr>
              </a:p>
            </p:txBody>
          </p:sp>
          <p:sp>
            <p:nvSpPr>
              <p:cNvPr id="31" name="위쪽/아래쪽 화살표 14"/>
              <p:cNvSpPr/>
              <p:nvPr/>
            </p:nvSpPr>
            <p:spPr>
              <a:xfrm>
                <a:off x="4369295" y="4060197"/>
                <a:ext cx="76945" cy="356375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FFFFFF"/>
                  </a:solidFill>
                  <a:ea typeface="Gulim" pitchFamily="34" charset="-127"/>
                </a:endParaRPr>
              </a:p>
            </p:txBody>
          </p:sp>
          <p:sp>
            <p:nvSpPr>
              <p:cNvPr id="32" name="위쪽/아래쪽 화살표 15"/>
              <p:cNvSpPr/>
              <p:nvPr/>
            </p:nvSpPr>
            <p:spPr>
              <a:xfrm>
                <a:off x="8936286" y="4416573"/>
                <a:ext cx="79426" cy="356375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FFFFFF"/>
                  </a:solidFill>
                  <a:ea typeface="Gulim" pitchFamily="34" charset="-127"/>
                </a:endParaRPr>
              </a:p>
            </p:txBody>
          </p:sp>
          <p:sp>
            <p:nvSpPr>
              <p:cNvPr id="33" name="타원 34"/>
              <p:cNvSpPr/>
              <p:nvPr/>
            </p:nvSpPr>
            <p:spPr>
              <a:xfrm>
                <a:off x="4485952" y="4003277"/>
                <a:ext cx="312740" cy="85629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FFFFFF"/>
                  </a:solidFill>
                  <a:ea typeface="Gulim" pitchFamily="34" charset="-127"/>
                </a:endParaRPr>
              </a:p>
            </p:txBody>
          </p:sp>
          <p:cxnSp>
            <p:nvCxnSpPr>
              <p:cNvPr id="34" name="직선 연결선 40"/>
              <p:cNvCxnSpPr/>
              <p:nvPr/>
            </p:nvCxnSpPr>
            <p:spPr>
              <a:xfrm flipV="1">
                <a:off x="4684517" y="2622322"/>
                <a:ext cx="1777155" cy="135620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41"/>
              <p:cNvCxnSpPr/>
              <p:nvPr/>
            </p:nvCxnSpPr>
            <p:spPr>
              <a:xfrm flipV="1">
                <a:off x="4761460" y="3763218"/>
                <a:ext cx="1931043" cy="35885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50"/>
              <p:cNvCxnSpPr/>
              <p:nvPr/>
            </p:nvCxnSpPr>
            <p:spPr bwMode="auto">
              <a:xfrm>
                <a:off x="3914008" y="2622321"/>
                <a:ext cx="4252839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7" name="Group 9"/>
              <p:cNvGrpSpPr>
                <a:grpSpLocks/>
              </p:cNvGrpSpPr>
              <p:nvPr/>
            </p:nvGrpSpPr>
            <p:grpSpPr bwMode="auto">
              <a:xfrm>
                <a:off x="3924300" y="1190359"/>
                <a:ext cx="5446713" cy="2720990"/>
                <a:chOff x="734094" y="2804845"/>
                <a:chExt cx="5446557" cy="2720990"/>
              </a:xfrm>
            </p:grpSpPr>
            <p:pic>
              <p:nvPicPr>
                <p:cNvPr id="38" name="Picture 39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5086666" y="2866883"/>
                  <a:ext cx="1085868" cy="11857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9" name="Picture 2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734094" y="2804845"/>
                  <a:ext cx="4216662" cy="14194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3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5065459" y="4052679"/>
                  <a:ext cx="1115192" cy="14731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sp>
          <p:nvSpPr>
            <p:cNvPr id="18" name="TextBox 43"/>
            <p:cNvSpPr txBox="1">
              <a:spLocks noChangeArrowheads="1"/>
            </p:cNvSpPr>
            <p:nvPr/>
          </p:nvSpPr>
          <p:spPr bwMode="auto">
            <a:xfrm>
              <a:off x="5854910" y="6311511"/>
              <a:ext cx="2212806" cy="325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cs typeface="Arial" charset="0"/>
                </a:rPr>
                <a:t>The </a:t>
              </a:r>
              <a:r>
                <a:rPr lang="en-US" sz="1400" b="1" dirty="0" smtClean="0">
                  <a:solidFill>
                    <a:prstClr val="black"/>
                  </a:solidFill>
                  <a:cs typeface="Arial" charset="0"/>
                </a:rPr>
                <a:t>floating keyboard</a:t>
              </a:r>
              <a:endParaRPr lang="en-US" sz="1400" b="1" dirty="0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831314" y="2779419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R</a:t>
            </a:r>
            <a:r>
              <a:rPr lang="en-US" altLang="zh-CN" b="1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epeated Stress Injury</a:t>
            </a:r>
            <a:endParaRPr lang="en-US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42" name="Right Arrow 32"/>
          <p:cNvSpPr>
            <a:spLocks noChangeArrowheads="1"/>
          </p:cNvSpPr>
          <p:nvPr/>
        </p:nvSpPr>
        <p:spPr bwMode="auto">
          <a:xfrm rot="16200000" flipH="1">
            <a:off x="7095359" y="3942036"/>
            <a:ext cx="2393047" cy="936105"/>
          </a:xfrm>
          <a:prstGeom prst="rightArrow">
            <a:avLst>
              <a:gd name="adj1" fmla="val 50000"/>
              <a:gd name="adj2" fmla="val 49992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0" hangingPunct="0"/>
            <a:endParaRPr lang="en-US" sz="1100" b="1">
              <a:solidFill>
                <a:prstClr val="black"/>
              </a:solidFill>
              <a:latin typeface="Verdana" pitchFamily="34" charset="0"/>
              <a:cs typeface="Arial" charset="0"/>
            </a:endParaRPr>
          </a:p>
        </p:txBody>
      </p:sp>
      <p:sp>
        <p:nvSpPr>
          <p:cNvPr id="43" name="TextBox 36"/>
          <p:cNvSpPr txBox="1">
            <a:spLocks noChangeArrowheads="1"/>
          </p:cNvSpPr>
          <p:nvPr/>
        </p:nvSpPr>
        <p:spPr bwMode="auto">
          <a:xfrm rot="16200000">
            <a:off x="7353836" y="4102156"/>
            <a:ext cx="187609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cs typeface="Arial" charset="0"/>
              </a:rPr>
              <a:t>Interrupt repetition of </a:t>
            </a:r>
          </a:p>
          <a:p>
            <a:r>
              <a:rPr lang="en-US" sz="1400" b="1" dirty="0" smtClean="0">
                <a:solidFill>
                  <a:prstClr val="black"/>
                </a:solidFill>
                <a:cs typeface="Arial" charset="0"/>
              </a:rPr>
              <a:t>the same position</a:t>
            </a:r>
            <a:endParaRPr lang="en-US" sz="1400" b="1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80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 animBg="1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576064"/>
          </a:xfrm>
        </p:spPr>
        <p:txBody>
          <a:bodyPr/>
          <a:lstStyle/>
          <a:p>
            <a:r>
              <a:rPr lang="en-AU" sz="2400" dirty="0"/>
              <a:t>The Design Process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6966" y="1304764"/>
            <a:ext cx="2608850" cy="17641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00000"/>
                </a:solidFill>
              </a:rPr>
              <a:t>Formulating the problem to identify aspects of the task to be investigated.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00000"/>
                </a:solidFill>
              </a:rPr>
              <a:t>Produce a problem statement.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194016" y="2667628"/>
            <a:ext cx="2608849" cy="1192778"/>
          </a:xfrm>
          <a:prstGeom prst="roundRect">
            <a:avLst/>
          </a:prstGeom>
          <a:solidFill>
            <a:srgbClr val="F0F7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bg1">
                    <a:lumMod val="75000"/>
                  </a:schemeClr>
                </a:solidFill>
              </a:rPr>
              <a:t>Generate a range of design concepts for solving the problem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084168" y="3861048"/>
            <a:ext cx="2520280" cy="1584176"/>
          </a:xfrm>
          <a:prstGeom prst="roundRect">
            <a:avLst/>
          </a:prstGeom>
          <a:solidFill>
            <a:srgbClr val="D6F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bg1">
                    <a:lumMod val="75000"/>
                  </a:schemeClr>
                </a:solidFill>
              </a:rPr>
              <a:t>Critique and evaluate the proposed concepts.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bg1">
                    <a:lumMod val="75000"/>
                  </a:schemeClr>
                </a:solidFill>
              </a:rPr>
              <a:t>Select the best solution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56176" y="3429000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Evaluation of the Design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17720" y="2298296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Concept Generation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6906" y="935432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0000"/>
                </a:solidFill>
              </a:rPr>
              <a:t>Problem Definition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1645" y="4725144"/>
            <a:ext cx="3441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Detailed design and refinement.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1270" y="5260558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Implementation – building and testing.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360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9512" y="188640"/>
            <a:ext cx="8158078" cy="1345000"/>
          </a:xfrm>
        </p:spPr>
        <p:txBody>
          <a:bodyPr/>
          <a:lstStyle/>
          <a:p>
            <a:r>
              <a:rPr lang="en-AU" sz="2400" dirty="0" err="1" smtClean="0">
                <a:latin typeface="+mn-lt"/>
              </a:rPr>
              <a:t>Dym’s</a:t>
            </a:r>
            <a:r>
              <a:rPr lang="en-AU" sz="2400" dirty="0">
                <a:latin typeface="+mn-lt"/>
              </a:rPr>
              <a:t> </a:t>
            </a:r>
            <a:r>
              <a:rPr lang="en-AU" sz="2400" dirty="0" smtClean="0">
                <a:latin typeface="+mn-lt"/>
              </a:rPr>
              <a:t>Model</a:t>
            </a:r>
            <a:endParaRPr lang="en-AU" sz="1600" i="1" dirty="0" smtClean="0">
              <a:latin typeface="+mn-lt"/>
            </a:endParaRPr>
          </a:p>
          <a:p>
            <a:pPr algn="r"/>
            <a:r>
              <a:rPr lang="en-AU" sz="1600" i="1" dirty="0" smtClean="0">
                <a:latin typeface="+mn-lt"/>
              </a:rPr>
              <a:t>From the definition:</a:t>
            </a:r>
          </a:p>
          <a:p>
            <a:pPr algn="r"/>
            <a:r>
              <a:rPr lang="en-AU" sz="800" dirty="0" smtClean="0">
                <a:latin typeface="+mn-lt"/>
              </a:rPr>
              <a:t> </a:t>
            </a:r>
            <a:endParaRPr lang="en-AU" sz="800" dirty="0">
              <a:latin typeface="+mn-lt"/>
            </a:endParaRPr>
          </a:p>
          <a:p>
            <a:pPr marL="0" indent="0" algn="r"/>
            <a:r>
              <a:rPr lang="en-AU" sz="1600" dirty="0" smtClean="0">
                <a:latin typeface="+mn-lt"/>
              </a:rPr>
              <a:t>…. stated</a:t>
            </a:r>
          </a:p>
          <a:p>
            <a:pPr marL="0" indent="0" algn="r"/>
            <a:r>
              <a:rPr lang="en-AU" sz="1600" b="1" dirty="0" smtClean="0">
                <a:latin typeface="+mn-lt"/>
              </a:rPr>
              <a:t>objectives</a:t>
            </a:r>
            <a:r>
              <a:rPr lang="en-AU" sz="1600" dirty="0" smtClean="0">
                <a:latin typeface="+mn-lt"/>
              </a:rPr>
              <a:t> … and</a:t>
            </a:r>
            <a:endParaRPr lang="en-AU" sz="1600" dirty="0">
              <a:latin typeface="+mn-lt"/>
            </a:endParaRPr>
          </a:p>
          <a:p>
            <a:pPr marL="0" indent="0" algn="r"/>
            <a:r>
              <a:rPr lang="en-AU" sz="1600" b="1" dirty="0">
                <a:latin typeface="+mn-lt"/>
              </a:rPr>
              <a:t>constraints</a:t>
            </a:r>
            <a:r>
              <a:rPr lang="en-AU" sz="1600" dirty="0">
                <a:latin typeface="+mn-lt"/>
              </a:rPr>
              <a:t>.</a:t>
            </a:r>
          </a:p>
          <a:p>
            <a:pPr marL="0" indent="0" algn="r"/>
            <a:endParaRPr lang="en-AU" sz="800" dirty="0" smtClean="0">
              <a:latin typeface="+mn-lt"/>
            </a:endParaRPr>
          </a:p>
          <a:p>
            <a:pPr marL="0" indent="0" algn="r"/>
            <a:r>
              <a:rPr lang="en-AU" sz="1600" dirty="0" smtClean="0">
                <a:latin typeface="+mn-lt"/>
              </a:rPr>
              <a:t>Systematic …</a:t>
            </a:r>
          </a:p>
          <a:p>
            <a:pPr marL="0" indent="0" algn="r"/>
            <a:r>
              <a:rPr lang="en-AU" sz="1600" b="1" dirty="0" smtClean="0">
                <a:latin typeface="+mn-lt"/>
              </a:rPr>
              <a:t>generation</a:t>
            </a:r>
            <a:r>
              <a:rPr lang="en-AU" sz="1600" dirty="0" smtClean="0">
                <a:latin typeface="+mn-lt"/>
              </a:rPr>
              <a:t> then</a:t>
            </a:r>
          </a:p>
          <a:p>
            <a:pPr marL="0" indent="0" algn="r"/>
            <a:r>
              <a:rPr lang="en-AU" sz="1600" b="1" dirty="0">
                <a:latin typeface="+mn-lt"/>
              </a:rPr>
              <a:t>e</a:t>
            </a:r>
            <a:r>
              <a:rPr lang="en-AU" sz="1600" b="1" dirty="0" smtClean="0">
                <a:latin typeface="+mn-lt"/>
              </a:rPr>
              <a:t>valuation </a:t>
            </a:r>
            <a:r>
              <a:rPr lang="en-AU" sz="1600" dirty="0" smtClean="0">
                <a:latin typeface="+mn-lt"/>
              </a:rPr>
              <a:t>….</a:t>
            </a:r>
          </a:p>
          <a:p>
            <a:pPr marL="0" indent="0" algn="r"/>
            <a:endParaRPr lang="en-AU" sz="1600" dirty="0">
              <a:latin typeface="+mn-lt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67544" y="1124744"/>
            <a:ext cx="5256584" cy="4464496"/>
            <a:chOff x="755576" y="1196752"/>
            <a:chExt cx="4536504" cy="3888432"/>
          </a:xfrm>
        </p:grpSpPr>
        <p:sp>
          <p:nvSpPr>
            <p:cNvPr id="2" name="Alternate Process 1"/>
            <p:cNvSpPr/>
            <p:nvPr/>
          </p:nvSpPr>
          <p:spPr>
            <a:xfrm>
              <a:off x="755576" y="1196752"/>
              <a:ext cx="1800200" cy="432048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Client’s Problem Statement 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" name="Alternate Process 8"/>
            <p:cNvSpPr/>
            <p:nvPr/>
          </p:nvSpPr>
          <p:spPr>
            <a:xfrm>
              <a:off x="3275856" y="1196752"/>
              <a:ext cx="1872208" cy="432048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Problem Definition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" name="Alternate Process 9"/>
            <p:cNvSpPr/>
            <p:nvPr/>
          </p:nvSpPr>
          <p:spPr>
            <a:xfrm>
              <a:off x="3275856" y="2060848"/>
              <a:ext cx="1872208" cy="432048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Conceptual Design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1" name="Alternate Process 10"/>
            <p:cNvSpPr/>
            <p:nvPr/>
          </p:nvSpPr>
          <p:spPr>
            <a:xfrm>
              <a:off x="3275856" y="2924944"/>
              <a:ext cx="1872208" cy="432048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Preliminary Design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2" name="Alternate Process 11"/>
            <p:cNvSpPr/>
            <p:nvPr/>
          </p:nvSpPr>
          <p:spPr>
            <a:xfrm>
              <a:off x="3275856" y="3789040"/>
              <a:ext cx="1872208" cy="432048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Detailed Design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3" name="Alternate Process 12"/>
            <p:cNvSpPr/>
            <p:nvPr/>
          </p:nvSpPr>
          <p:spPr>
            <a:xfrm>
              <a:off x="3131840" y="4653136"/>
              <a:ext cx="2160240" cy="432048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Design Communication 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4" name="Alternate Process 13"/>
            <p:cNvSpPr/>
            <p:nvPr/>
          </p:nvSpPr>
          <p:spPr>
            <a:xfrm>
              <a:off x="755576" y="4653136"/>
              <a:ext cx="1800200" cy="432048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Documentation for Final Design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2" idx="3"/>
              <a:endCxn id="9" idx="1"/>
            </p:cNvCxnSpPr>
            <p:nvPr/>
          </p:nvCxnSpPr>
          <p:spPr>
            <a:xfrm>
              <a:off x="2555776" y="1412776"/>
              <a:ext cx="7200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211960" y="1628800"/>
              <a:ext cx="0" cy="4320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211960" y="2492896"/>
              <a:ext cx="0" cy="4320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211960" y="3356992"/>
              <a:ext cx="0" cy="4320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4211960" y="4221088"/>
              <a:ext cx="0" cy="4320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3" idx="1"/>
              <a:endCxn id="14" idx="3"/>
            </p:cNvCxnSpPr>
            <p:nvPr/>
          </p:nvCxnSpPr>
          <p:spPr>
            <a:xfrm flipH="1">
              <a:off x="2555776" y="4869160"/>
              <a:ext cx="5760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Alternate Process 8"/>
          <p:cNvSpPr/>
          <p:nvPr/>
        </p:nvSpPr>
        <p:spPr>
          <a:xfrm>
            <a:off x="3387868" y="1124744"/>
            <a:ext cx="2169384" cy="496055"/>
          </a:xfrm>
          <a:prstGeom prst="flowChartAlternateProcess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2" name="Alternate Process 8"/>
          <p:cNvSpPr/>
          <p:nvPr/>
        </p:nvSpPr>
        <p:spPr>
          <a:xfrm>
            <a:off x="3387868" y="2114519"/>
            <a:ext cx="2169384" cy="496055"/>
          </a:xfrm>
          <a:prstGeom prst="flowChartAlternateProcess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73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938678" y="764704"/>
            <a:ext cx="2808312" cy="4392488"/>
          </a:xfrm>
        </p:spPr>
        <p:txBody>
          <a:bodyPr/>
          <a:lstStyle/>
          <a:p>
            <a:pPr marL="0" indent="0"/>
            <a:r>
              <a:rPr lang="en-AU" dirty="0">
                <a:solidFill>
                  <a:schemeClr val="accent1"/>
                </a:solidFill>
                <a:latin typeface="+mn-lt"/>
              </a:rPr>
              <a:t>Translate the C</a:t>
            </a:r>
            <a:r>
              <a:rPr lang="en-AU" dirty="0" smtClean="0">
                <a:solidFill>
                  <a:schemeClr val="accent1"/>
                </a:solidFill>
                <a:latin typeface="+mn-lt"/>
              </a:rPr>
              <a:t>lient’s </a:t>
            </a:r>
            <a:r>
              <a:rPr lang="en-AU" dirty="0">
                <a:solidFill>
                  <a:schemeClr val="accent1"/>
                </a:solidFill>
                <a:latin typeface="+mn-lt"/>
              </a:rPr>
              <a:t>problem statement </a:t>
            </a:r>
            <a:r>
              <a:rPr lang="en-AU" dirty="0" smtClean="0">
                <a:solidFill>
                  <a:schemeClr val="accent1"/>
                </a:solidFill>
                <a:latin typeface="+mn-lt"/>
              </a:rPr>
              <a:t>into</a:t>
            </a:r>
          </a:p>
          <a:p>
            <a:pPr marL="0" indent="0"/>
            <a:r>
              <a:rPr lang="en-AU" b="1" dirty="0" smtClean="0">
                <a:latin typeface="+mn-lt"/>
              </a:rPr>
              <a:t>your </a:t>
            </a:r>
            <a:r>
              <a:rPr lang="en-AU" b="1" dirty="0">
                <a:latin typeface="+mn-lt"/>
              </a:rPr>
              <a:t>problem </a:t>
            </a:r>
            <a:r>
              <a:rPr lang="en-AU" b="1" dirty="0" smtClean="0">
                <a:latin typeface="+mn-lt"/>
              </a:rPr>
              <a:t>definition</a:t>
            </a:r>
            <a:r>
              <a:rPr lang="en-AU" dirty="0" smtClean="0">
                <a:latin typeface="+mn-lt"/>
              </a:rPr>
              <a:t>.</a:t>
            </a:r>
            <a:endParaRPr lang="en-AU" dirty="0">
              <a:latin typeface="+mn-lt"/>
            </a:endParaRPr>
          </a:p>
          <a:p>
            <a:pPr marL="0" indent="0"/>
            <a:endParaRPr lang="en-AU" dirty="0" smtClean="0">
              <a:latin typeface="+mn-lt"/>
            </a:endParaRPr>
          </a:p>
          <a:p>
            <a:pPr marL="0" indent="0"/>
            <a:r>
              <a:rPr lang="en-AU" dirty="0" smtClean="0">
                <a:latin typeface="+mn-lt"/>
              </a:rPr>
              <a:t>Remember:</a:t>
            </a:r>
            <a:endParaRPr lang="en-AU" dirty="0">
              <a:latin typeface="+mn-lt"/>
            </a:endParaRPr>
          </a:p>
          <a:p>
            <a:pPr marL="0" indent="0"/>
            <a:r>
              <a:rPr lang="en-AU" dirty="0">
                <a:solidFill>
                  <a:srgbClr val="4F81BD"/>
                </a:solidFill>
                <a:latin typeface="+mn-lt"/>
              </a:rPr>
              <a:t>A bad problem statement </a:t>
            </a:r>
            <a:r>
              <a:rPr lang="en-AU" dirty="0" smtClean="0">
                <a:solidFill>
                  <a:srgbClr val="4F81BD"/>
                </a:solidFill>
                <a:latin typeface="+mn-lt"/>
              </a:rPr>
              <a:t>will </a:t>
            </a:r>
            <a:r>
              <a:rPr lang="en-AU" dirty="0">
                <a:solidFill>
                  <a:srgbClr val="4F81BD"/>
                </a:solidFill>
                <a:latin typeface="+mn-lt"/>
              </a:rPr>
              <a:t>limit your </a:t>
            </a:r>
            <a:r>
              <a:rPr lang="en-AU" dirty="0" smtClean="0">
                <a:solidFill>
                  <a:srgbClr val="4F81BD"/>
                </a:solidFill>
                <a:latin typeface="+mn-lt"/>
              </a:rPr>
              <a:t>choices in finding a good solution.</a:t>
            </a:r>
          </a:p>
          <a:p>
            <a:pPr marL="0" indent="0"/>
            <a:endParaRPr lang="en-AU" dirty="0" smtClean="0">
              <a:latin typeface="+mn-lt"/>
            </a:endParaRPr>
          </a:p>
          <a:p>
            <a:pPr marL="0" indent="0"/>
            <a:r>
              <a:rPr lang="en-AU" dirty="0" smtClean="0">
                <a:latin typeface="+mn-lt"/>
              </a:rPr>
              <a:t>To that end, we need </a:t>
            </a:r>
            <a:r>
              <a:rPr lang="en-AU" b="1" dirty="0" smtClean="0">
                <a:latin typeface="+mn-lt"/>
              </a:rPr>
              <a:t>solution-independence.</a:t>
            </a:r>
            <a:endParaRPr lang="en-AU" b="1" dirty="0">
              <a:latin typeface="+mn-lt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5362614" y="980728"/>
            <a:ext cx="504056" cy="2880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54102" y="908720"/>
            <a:ext cx="4536504" cy="3888432"/>
            <a:chOff x="755576" y="1196752"/>
            <a:chExt cx="4536504" cy="3888432"/>
          </a:xfrm>
        </p:grpSpPr>
        <p:sp>
          <p:nvSpPr>
            <p:cNvPr id="7" name="Alternate Process 6"/>
            <p:cNvSpPr/>
            <p:nvPr/>
          </p:nvSpPr>
          <p:spPr>
            <a:xfrm>
              <a:off x="755576" y="1196752"/>
              <a:ext cx="1800200" cy="432048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Client’s Problem Statement 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8" name="Alternate Process 7"/>
            <p:cNvSpPr/>
            <p:nvPr/>
          </p:nvSpPr>
          <p:spPr>
            <a:xfrm>
              <a:off x="3275856" y="1196752"/>
              <a:ext cx="1872208" cy="432048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Problem Definition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Alternate Process 9"/>
            <p:cNvSpPr/>
            <p:nvPr/>
          </p:nvSpPr>
          <p:spPr>
            <a:xfrm>
              <a:off x="3275856" y="2060848"/>
              <a:ext cx="1872208" cy="432048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Conceptual Design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Alternate Process 10"/>
            <p:cNvSpPr/>
            <p:nvPr/>
          </p:nvSpPr>
          <p:spPr>
            <a:xfrm>
              <a:off x="3275856" y="2924944"/>
              <a:ext cx="1872208" cy="432048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Preliminary Design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2" name="Alternate Process 11"/>
            <p:cNvSpPr/>
            <p:nvPr/>
          </p:nvSpPr>
          <p:spPr>
            <a:xfrm>
              <a:off x="3275856" y="3789040"/>
              <a:ext cx="1872208" cy="432048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Detailed Design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3" name="Alternate Process 12"/>
            <p:cNvSpPr/>
            <p:nvPr/>
          </p:nvSpPr>
          <p:spPr>
            <a:xfrm>
              <a:off x="3131840" y="4653136"/>
              <a:ext cx="2160240" cy="432048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Design Communication 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4" name="Alternate Process 13"/>
            <p:cNvSpPr/>
            <p:nvPr/>
          </p:nvSpPr>
          <p:spPr>
            <a:xfrm>
              <a:off x="755576" y="4653136"/>
              <a:ext cx="1800200" cy="432048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Documentation for Final Design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7" idx="3"/>
              <a:endCxn id="8" idx="1"/>
            </p:cNvCxnSpPr>
            <p:nvPr/>
          </p:nvCxnSpPr>
          <p:spPr>
            <a:xfrm>
              <a:off x="2555776" y="1412776"/>
              <a:ext cx="7200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4211960" y="1628800"/>
              <a:ext cx="0" cy="4320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211960" y="2492896"/>
              <a:ext cx="0" cy="4320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211960" y="3356992"/>
              <a:ext cx="0" cy="4320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4211960" y="4221088"/>
              <a:ext cx="0" cy="4320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3" idx="1"/>
              <a:endCxn id="14" idx="3"/>
            </p:cNvCxnSpPr>
            <p:nvPr/>
          </p:nvCxnSpPr>
          <p:spPr>
            <a:xfrm flipH="1">
              <a:off x="2555776" y="4869160"/>
              <a:ext cx="57606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827584" y="5309964"/>
            <a:ext cx="7056784" cy="855340"/>
          </a:xfrm>
          <a:prstGeom prst="rect">
            <a:avLst/>
          </a:prstGeom>
        </p:spPr>
        <p:txBody>
          <a:bodyPr tIns="90000" bIns="90000"/>
          <a:lstStyle>
            <a:lvl1pPr marL="342900" indent="-342900" algn="l" rtl="0" eaLnBrk="0" fontAlgn="base" hangingPunct="0">
              <a:lnSpc>
                <a:spcPct val="114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AU" b="1" dirty="0" smtClean="0">
                <a:solidFill>
                  <a:srgbClr val="FF0000"/>
                </a:solidFill>
                <a:latin typeface="Arial"/>
              </a:rPr>
              <a:t>Problem definition is important for the assessments of problem definition, design proposal and design presentation.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874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8083500" cy="4831780"/>
          </a:xfrm>
          <a:prstGeom prst="rect">
            <a:avLst/>
          </a:prstGeom>
        </p:spPr>
      </p:pic>
      <p:sp>
        <p:nvSpPr>
          <p:cNvPr id="61" name="Content Placeholder 2"/>
          <p:cNvSpPr>
            <a:spLocks noGrp="1"/>
          </p:cNvSpPr>
          <p:nvPr>
            <p:ph idx="1"/>
          </p:nvPr>
        </p:nvSpPr>
        <p:spPr>
          <a:xfrm>
            <a:off x="107504" y="116632"/>
            <a:ext cx="8856984" cy="864096"/>
          </a:xfrm>
        </p:spPr>
        <p:txBody>
          <a:bodyPr/>
          <a:lstStyle/>
          <a:p>
            <a:r>
              <a:rPr lang="en-AU" sz="1600" b="1" dirty="0">
                <a:solidFill>
                  <a:srgbClr val="4F81BD"/>
                </a:solidFill>
                <a:latin typeface="+mn-lt"/>
              </a:rPr>
              <a:t>Elucidating the Design Problem:</a:t>
            </a:r>
            <a:endParaRPr lang="en-AU" sz="800" b="1" dirty="0">
              <a:solidFill>
                <a:srgbClr val="4F81BD"/>
              </a:solidFill>
              <a:latin typeface="+mn-lt"/>
            </a:endParaRPr>
          </a:p>
          <a:p>
            <a:r>
              <a:rPr lang="en-AU" sz="1600" b="1" i="1" dirty="0" smtClean="0">
                <a:solidFill>
                  <a:srgbClr val="4F81BD"/>
                </a:solidFill>
                <a:latin typeface="+mn-lt"/>
              </a:rPr>
              <a:t>From the Client’s Request through to the Generation of Concepts </a:t>
            </a:r>
          </a:p>
          <a:p>
            <a:endParaRPr lang="en-AU" sz="1600" b="1" dirty="0">
              <a:solidFill>
                <a:srgbClr val="4F81BD"/>
              </a:solidFill>
              <a:latin typeface="+mn-lt"/>
            </a:endParaRPr>
          </a:p>
          <a:p>
            <a:endParaRPr lang="en-AU" sz="1600" b="1" dirty="0">
              <a:solidFill>
                <a:schemeClr val="bg1"/>
              </a:solidFill>
              <a:latin typeface="+mn-lt"/>
            </a:endParaRPr>
          </a:p>
          <a:p>
            <a:endParaRPr lang="en-AU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412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UNSW_PowerPoint_4x3">
  <a:themeElements>
    <a:clrScheme name="AGSM">
      <a:dk1>
        <a:srgbClr val="404040"/>
      </a:dk1>
      <a:lt1>
        <a:sysClr val="window" lastClr="FFFFFF"/>
      </a:lt1>
      <a:dk2>
        <a:srgbClr val="063E8D"/>
      </a:dk2>
      <a:lt2>
        <a:srgbClr val="CCCCCC"/>
      </a:lt2>
      <a:accent1>
        <a:srgbClr val="063E8D"/>
      </a:accent1>
      <a:accent2>
        <a:srgbClr val="FFD700"/>
      </a:accent2>
      <a:accent3>
        <a:srgbClr val="0067A8"/>
      </a:accent3>
      <a:accent4>
        <a:srgbClr val="00568E"/>
      </a:accent4>
      <a:accent5>
        <a:srgbClr val="004372"/>
      </a:accent5>
      <a:accent6>
        <a:srgbClr val="002E52"/>
      </a:accent6>
      <a:hlink>
        <a:srgbClr val="33CCFF"/>
      </a:hlink>
      <a:folHlink>
        <a:srgbClr val="063E8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Sommet bold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11" id="{CECED6B6-01E3-AF4C-9FB0-716A457DCAD8}" vid="{E23210A9-B5CC-594D-AEAD-3AB1506EAE80}"/>
    </a:ext>
  </a:extLst>
</a:theme>
</file>

<file path=ppt/theme/theme2.xml><?xml version="1.0" encoding="utf-8"?>
<a:theme xmlns:a="http://schemas.openxmlformats.org/drawingml/2006/main" name="2_UNSW_PowerPoint_4x3">
  <a:themeElements>
    <a:clrScheme name="AGSM">
      <a:dk1>
        <a:srgbClr val="404040"/>
      </a:dk1>
      <a:lt1>
        <a:sysClr val="window" lastClr="FFFFFF"/>
      </a:lt1>
      <a:dk2>
        <a:srgbClr val="063E8D"/>
      </a:dk2>
      <a:lt2>
        <a:srgbClr val="CCCCCC"/>
      </a:lt2>
      <a:accent1>
        <a:srgbClr val="063E8D"/>
      </a:accent1>
      <a:accent2>
        <a:srgbClr val="FFD700"/>
      </a:accent2>
      <a:accent3>
        <a:srgbClr val="0067A8"/>
      </a:accent3>
      <a:accent4>
        <a:srgbClr val="00568E"/>
      </a:accent4>
      <a:accent5>
        <a:srgbClr val="004372"/>
      </a:accent5>
      <a:accent6>
        <a:srgbClr val="002E52"/>
      </a:accent6>
      <a:hlink>
        <a:srgbClr val="33CCFF"/>
      </a:hlink>
      <a:folHlink>
        <a:srgbClr val="063E8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Sommet bold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11" id="{CECED6B6-01E3-AF4C-9FB0-716A457DCAD8}" vid="{E23210A9-B5CC-594D-AEAD-3AB1506EAE8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1392</Words>
  <Application>Microsoft Office PowerPoint</Application>
  <PresentationFormat>On-screen Show (4:3)</PresentationFormat>
  <Paragraphs>297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UNSW_PowerPoint_4x3</vt:lpstr>
      <vt:lpstr>2_UNSW_PowerPoint_4x3</vt:lpstr>
      <vt:lpstr>PowerPoint Presentation</vt:lpstr>
      <vt:lpstr>What is this？</vt:lpstr>
      <vt:lpstr>Define an engineering design problem</vt:lpstr>
      <vt:lpstr>Values of problem definition</vt:lpstr>
      <vt:lpstr>PowerPoint Presentation</vt:lpstr>
      <vt:lpstr>The Design Process</vt:lpstr>
      <vt:lpstr>PowerPoint Presentation</vt:lpstr>
      <vt:lpstr>PowerPoint Presentation</vt:lpstr>
      <vt:lpstr>PowerPoint Presentation</vt:lpstr>
      <vt:lpstr>PowerPoint Presentation</vt:lpstr>
      <vt:lpstr>Phase 1: problem definition </vt:lpstr>
      <vt:lpstr>1.1  Clarify the design objectives</vt:lpstr>
      <vt:lpstr>An Example from Dym - “Design a Safe Ladder”</vt:lpstr>
      <vt:lpstr>Who are the real customers?</vt:lpstr>
      <vt:lpstr>1.2  Establish a set of metrics</vt:lpstr>
      <vt:lpstr>A Pairwise Comparison Chart as a tool for Prioritising Objectives  For the ladder example from Dym:</vt:lpstr>
      <vt:lpstr>Now consider the Pairwise Comparison Chart (PCC) as an aid in prioritising the Objectives.</vt:lpstr>
      <vt:lpstr>PCC for the formula car   </vt:lpstr>
      <vt:lpstr>1.3  Identifying Constraints</vt:lpstr>
      <vt:lpstr>Constraints versus Objectives?</vt:lpstr>
      <vt:lpstr>1.4  Revise the Client’s Problem Statement</vt:lpstr>
      <vt:lpstr>PowerPoint Presentation</vt:lpstr>
      <vt:lpstr>Having Defined the Problem, now Develop a Problem Statement</vt:lpstr>
      <vt:lpstr>PowerPoint Presentation</vt:lpstr>
      <vt:lpstr>Examples of Problem Statements for Formula SAE</vt:lpstr>
      <vt:lpstr>Examples of Problem Statements for Formula SAE</vt:lpstr>
      <vt:lpstr>Problem Definition  Problem Statement</vt:lpstr>
      <vt:lpstr>PowerPoint Presentation</vt:lpstr>
      <vt:lpstr>Read the instructions on Moodle carefully!  Be prepared for the assessment in Week 4</vt:lpstr>
      <vt:lpstr>Project Bionic Hand - Announcements</vt:lpstr>
      <vt:lpstr>Project DELTA- Announcements</vt:lpstr>
    </vt:vector>
  </TitlesOfParts>
  <Company>University of New South Wales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Menictas</dc:creator>
  <cp:lastModifiedBy>Ang Liu</cp:lastModifiedBy>
  <cp:revision>84</cp:revision>
  <cp:lastPrinted>2018-03-05T01:32:16Z</cp:lastPrinted>
  <dcterms:created xsi:type="dcterms:W3CDTF">2017-03-03T05:41:49Z</dcterms:created>
  <dcterms:modified xsi:type="dcterms:W3CDTF">2018-03-11T23:12:27Z</dcterms:modified>
</cp:coreProperties>
</file>